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95" r:id="rId3"/>
    <p:sldId id="397" r:id="rId4"/>
    <p:sldId id="307" r:id="rId5"/>
    <p:sldId id="272" r:id="rId6"/>
    <p:sldId id="400" r:id="rId7"/>
    <p:sldId id="399" r:id="rId8"/>
    <p:sldId id="285" r:id="rId9"/>
    <p:sldId id="362" r:id="rId10"/>
    <p:sldId id="317" r:id="rId11"/>
    <p:sldId id="363" r:id="rId12"/>
    <p:sldId id="384" r:id="rId13"/>
    <p:sldId id="365" r:id="rId14"/>
    <p:sldId id="364" r:id="rId15"/>
    <p:sldId id="366" r:id="rId16"/>
    <p:sldId id="367" r:id="rId17"/>
    <p:sldId id="369" r:id="rId18"/>
    <p:sldId id="368" r:id="rId19"/>
    <p:sldId id="370" r:id="rId20"/>
    <p:sldId id="372" r:id="rId21"/>
    <p:sldId id="376" r:id="rId22"/>
    <p:sldId id="375" r:id="rId23"/>
    <p:sldId id="391" r:id="rId24"/>
    <p:sldId id="378" r:id="rId25"/>
    <p:sldId id="380" r:id="rId26"/>
    <p:sldId id="381" r:id="rId27"/>
    <p:sldId id="382" r:id="rId28"/>
    <p:sldId id="385" r:id="rId29"/>
    <p:sldId id="386" r:id="rId30"/>
    <p:sldId id="393" r:id="rId31"/>
    <p:sldId id="377" r:id="rId32"/>
    <p:sldId id="387" r:id="rId33"/>
    <p:sldId id="392" r:id="rId34"/>
    <p:sldId id="398" r:id="rId35"/>
    <p:sldId id="404" r:id="rId36"/>
    <p:sldId id="403" r:id="rId37"/>
    <p:sldId id="314" r:id="rId38"/>
    <p:sldId id="306" r:id="rId39"/>
    <p:sldId id="315" r:id="rId40"/>
    <p:sldId id="321" r:id="rId41"/>
    <p:sldId id="327" r:id="rId42"/>
    <p:sldId id="325" r:id="rId43"/>
    <p:sldId id="326" r:id="rId44"/>
    <p:sldId id="310" r:id="rId45"/>
    <p:sldId id="346" r:id="rId46"/>
    <p:sldId id="347" r:id="rId47"/>
    <p:sldId id="361" r:id="rId48"/>
    <p:sldId id="299" r:id="rId49"/>
    <p:sldId id="348" r:id="rId50"/>
    <p:sldId id="352" r:id="rId51"/>
    <p:sldId id="351" r:id="rId52"/>
    <p:sldId id="300" r:id="rId53"/>
    <p:sldId id="353" r:id="rId54"/>
    <p:sldId id="354" r:id="rId55"/>
    <p:sldId id="302" r:id="rId56"/>
    <p:sldId id="357" r:id="rId57"/>
    <p:sldId id="358" r:id="rId58"/>
    <p:sldId id="356" r:id="rId59"/>
    <p:sldId id="301" r:id="rId60"/>
  </p:sldIdLst>
  <p:sldSz cx="9144000" cy="5143500" type="screen16x9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Prange" initials="MP" lastIdx="3" clrIdx="0">
    <p:extLst>
      <p:ext uri="{19B8F6BF-5375-455C-9EA6-DF929625EA0E}">
        <p15:presenceInfo xmlns:p15="http://schemas.microsoft.com/office/powerpoint/2012/main" userId="Marc Pran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29C00"/>
    <a:srgbClr val="6481DF"/>
    <a:srgbClr val="FFA333"/>
    <a:srgbClr val="777876"/>
    <a:srgbClr val="6F8D30"/>
    <a:srgbClr val="92D050"/>
    <a:srgbClr val="F91A02"/>
    <a:srgbClr val="FFFFFE"/>
    <a:srgbClr val="00634F"/>
    <a:srgbClr val="ED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 autoAdjust="0"/>
    <p:restoredTop sz="79581" autoAdjust="0"/>
  </p:normalViewPr>
  <p:slideViewPr>
    <p:cSldViewPr snapToObjects="1">
      <p:cViewPr>
        <p:scale>
          <a:sx n="110" d="100"/>
          <a:sy n="110" d="100"/>
        </p:scale>
        <p:origin x="256" y="272"/>
      </p:cViewPr>
      <p:guideLst>
        <p:guide orient="horz" pos="2160"/>
        <p:guide pos="2880"/>
        <p:guide orient="horz" pos="323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-284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7CB3D6-4409-3243-ABEC-FF76722B1A8D}" type="datetime1">
              <a:rPr lang="de-DE"/>
              <a:pPr/>
              <a:t>29.11.21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9C6D2F-4EB9-6341-A8E8-3DE2C9BA2BB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876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7:0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24575,'6'3'0,"0"1"0,2 0 0,-1 2 0,0-5 0,-3 6 0,3-7 0,-3 7 0,3-6 0,0 2 0,1 0 0,-1-2 0,0 2 0,1-3 0,-1 4 0,0-4 0,1 4 0,-1-1 0,0-2 0,1 2 0,-1 0 0,0-2 0,1 2 0,-4 1 0,2-4 0,-2 4 0,4-1 0,-1-2 0,0 5 0,1-5 0,-1 6 0,0-6 0,1 5 0,-1-5 0,1 5 0,-1-5 0,0 6 0,1-6 0,-1 5 0,0-5 0,1 6 0,-1-7 0,0 7 0,4-6 0,-3 5 0,2-5 0,-2 2 0,-1-3 0,-3 4 0,3-4 0,-4 4 0,4-4 0,-3 3 0,1-2 0,-2 2 0,1 0 0,1-2 0,-4 6 0,4-7 0,-4 7 0,2-4 0,-3 4 0,0-1 0,0 1 0,0-1 0,0 1 0,0 0 0,0 0 0,0 0 0,-3 0 0,-1-3 0,-3 2 0,0-2 0,-1 0 0,5 2 0,-4-5 0,3 2 0,0 1 0,-3-4 0,3 7 0,-3-6 0,2 5 0,-1-5 0,2 5 0,-4-5 0,1 6 0,0-7 0,-1 7 0,1-7 0,3 7 0,-3-6 0,3 5 0,-4-5 0,1 6 0,-5-7 0,3 7 0,-3-6 0,4 5 0,1-5 0,-1 5 0,1-5 0,0 3 0,2-1 0,-1-2 0,2 2 0,-3 0 0,0-2 0,3 6 0,-2-7 0,2 4 0,0-7 0,1-1 0,3 1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9:39.308"/>
    </inkml:context>
    <inkml:brush xml:id="br0">
      <inkml:brushProperty name="width" value="0.1" units="cm"/>
      <inkml:brushProperty name="height" value="0.1" units="cm"/>
      <inkml:brushProperty name="color" value="#F91A00"/>
    </inkml:brush>
  </inkml:definitions>
  <inkml:trace contextRef="#ctx0" brushRef="#br0">0 0 24575,'0'15'0,"0"1"0,0 3 0,0-1 0,0-5 0,0 4 0,0-3 0,0 4 0,0 0 0,0 1 0,0-1 0,0 0 0,0 0 0,0 1 0,0-1 0,0 0 0,0 0 0,0-4 0,0 3 0,0-4 0,0 1 0,0-2 0,0 0 0,0-3 0,0 3 0,0-5 0,0 1 0,0-1 0,0 5 0,0-3 0,0 3 0,0-4 0,0-1 0,0 0 0,0 1 0,0-1 0,0 0 0,0 1 0,0-1 0,0 0 0,0 0 0,0 0 0,0 0 0,0 0 0,0 0 0,0 0 0,0 0 0,0-1 0,0 1 0,0 0 0,0-1 0,0 1 0,0-1 0,0 1 0,0-1 0,0 0 0,0 0 0,0 1 0,0-1 0,0 0 0,0 1 0,0-1 0,0-3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9:44.943"/>
    </inkml:context>
    <inkml:brush xml:id="br0">
      <inkml:brushProperty name="width" value="0.1" units="cm"/>
      <inkml:brushProperty name="height" value="0.1" units="cm"/>
      <inkml:brushProperty name="color" value="#F91A00"/>
    </inkml:brush>
  </inkml:definitions>
  <inkml:trace contextRef="#ctx0" brushRef="#br0">0 0 24575,'0'10'0,"0"0"0,0-3 0,0 1 0,0-1 0,0 0 0,0 1 0,0-1 0,0 5 0,0-3 0,0 3 0,0 0 0,0-3 0,0 8 0,0-9 0,0 4 0,0 1 0,0-5 0,0 4 0,0-4 0,0 4 0,0-4 0,0 5 0,0-1 0,0-4 0,0 4 0,0-4 0,0-1 0,0 1 0,0-1 0,0 5 0,0-3 0,0 3 0,0-5 0,0 1 0,0-1 0,0 0 0,0 1 0,0-1 0,0 0 0,0 1 0,0-1 0,0 3 0,0-1 0,0 1 0,0-3 0,0 0 0,0 0 0,0 0 0,0 0 0,0 0 0,0 1 0,0-1 0,0 0 0,0 0 0,0 0 0,0 0 0,0 0 0,0 0 0,0 0 0,0-1 0,0 1 0,0 0 0,3-1 0,-2 1 0,2 0 0,-3-1 0,0 1 0,0 0 0,0-1 0,0 0 0,0 1 0,0-1 0,0 1 0,0-1 0,0 0 0,0 1 0,0-1 0,0 0 0,0 1 0,0-1 0,3-3 0,-3 0 0,3-3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9:47.095"/>
    </inkml:context>
    <inkml:brush xml:id="br0">
      <inkml:brushProperty name="width" value="0.1" units="cm"/>
      <inkml:brushProperty name="height" value="0.1" units="cm"/>
      <inkml:brushProperty name="color" value="#F91A00"/>
    </inkml:brush>
  </inkml:definitions>
  <inkml:trace contextRef="#ctx0" brushRef="#br0">1 324 24575,'3'-10'0,"3"4"0,-5-1 0,2 3 0,1-3 0,-4 0 0,4-1 0,-4 1 0,3 2 0,-2-1 0,2 2 0,-3-3 0,3-1 0,-2 2 0,2-2 0,1 1 0,-4 0 0,4 0 0,-4 0 0,3 0 0,-2 0 0,5 0 0,-5 1 0,4-1 0,-4 1 0,5 2 0,-5-1 0,6 4 0,-4-5 0,4 3 0,-1-3 0,-3 0 0,3 2 0,-5-2 0,2 3 0,0-1 0,-2-2 0,4 3 0,-4-4 0,4 3 0,-4-1 0,2 1 0,0 0 0,-2-2 0,2 3 0,1-1 0,-4-2 0,4 2 0,-4-3 0,0 1 0,2-1 0,-1 1 0,2 0 0,-3-1 0,0 1 0,2 2 0,-1 2 0,2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9:48.476"/>
    </inkml:context>
    <inkml:brush xml:id="br0">
      <inkml:brushProperty name="width" value="0.1" units="cm"/>
      <inkml:brushProperty name="height" value="0.1" units="cm"/>
      <inkml:brushProperty name="color" value="#F91A00"/>
    </inkml:brush>
  </inkml:definitions>
  <inkml:trace contextRef="#ctx0" brushRef="#br0">1 1 24575,'7'6'0,"2"1"0,-5-3 0,0 2 0,2-5 0,-2 5 0,3-2 0,-1-1 0,-2 3 0,2-2 0,-3 3 0,4-1 0,-1 1 0,-3-1 0,3-2 0,-5 2 0,6-5 0,-6 5 0,5-6 0,-5 7 0,5-4 0,-3 4 0,4-1 0,-1 1 0,-2-1 0,2-2 0,-5 3 0,5-3 0,-2 0 0,0 2 0,3-2 0,-4 3 0,5 1 0,-5-1 0,4-3 0,-6 2 0,5-2 0,-5 4 0,6-1 0,-4 0 0,4 0 0,0 0 0,-3 0 0,2 0 0,-2 0 0,0 0 0,2-3 0,-5 2 0,5-2 0,-2 3 0,0 0 0,1 0 0,-1 0 0,3-4 0,-3 4 0,-1-3 0,0 0 0,1 2 0,0-2 0,3 0 0,-6 3 0,5-3 0,-6 3 0,7-4 0,-7 3 0,6-5 0,-5 5 0,2-5 0,-3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9:55.227"/>
    </inkml:context>
    <inkml:brush xml:id="br0">
      <inkml:brushProperty name="width" value="0.1" units="cm"/>
      <inkml:brushProperty name="height" value="0.1" units="cm"/>
      <inkml:brushProperty name="color" value="#F91A00"/>
    </inkml:brush>
  </inkml:definitions>
  <inkml:trace contextRef="#ctx0" brushRef="#br0">193 0 24575,'-4'10'0,"3"0"0,-2-3 0,0 0 0,2 1 0,-6-1 0,3 0 0,-3 1 0,3-1 0,-3-3 0,6 3 0,-5-3 0,1 0 0,1 2 0,-2-2 0,1 1 0,1 1 0,-2-2 0,2 4 0,-1-1 0,-1-3 0,5 2 0,-6-1 0,4 1 0,-1 2 0,-2-2 0,2-2 0,0 2 0,2-2 0,-2 1 0,1 1 0,-2-2 0,0 2 0,4 1 0,-5 0 0,5-1 0,-5-3 0,5 3 0,-2-2 0,0 0 0,2 2 0,-2-2 0,3 3 0,-4-4 0,3 3 0,-5-2 0,3 0 0,-3-1 0,2-3 0,2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9:56.996"/>
    </inkml:context>
    <inkml:brush xml:id="br0">
      <inkml:brushProperty name="width" value="0.1" units="cm"/>
      <inkml:brushProperty name="height" value="0.1" units="cm"/>
      <inkml:brushProperty name="color" value="#F91A00"/>
    </inkml:brush>
  </inkml:definitions>
  <inkml:trace contextRef="#ctx0" brushRef="#br0">0 1 24575,'8'10'0,"-1"4"0,5-4 0,-3 7 0,-2-9 0,1 4 0,0-4 0,-1-1 0,0 0 0,1 1 0,-1-1 0,1 1 0,-4-1 0,2 0 0,-5 1 0,5-4 0,-5 2 0,6-2 0,-3 3 0,2 0 0,-2 0 0,2-1 0,-6 2 0,6-2 0,-5 1 0,2 0 0,0-3 0,-2 2 0,2-2 0,-3 3 0,3 0 0,-2-1 0,4 1 0,-4-1 0,5-3 0,-6 3 0,3-2 0,0 0 0,-2 2 0,4-6 0,-4 7 0,4-4 0,-1 4 0,-1-1 0,2 0 0,-1 1 0,-1-4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9:59.522"/>
    </inkml:context>
    <inkml:brush xml:id="br0">
      <inkml:brushProperty name="width" value="0.1" units="cm"/>
      <inkml:brushProperty name="height" value="0.1" units="cm"/>
      <inkml:brushProperty name="color" value="#F91A00"/>
    </inkml:brush>
  </inkml:definitions>
  <inkml:trace contextRef="#ctx0" brushRef="#br0">239 0 24575,'-4'11'0,"1"-2"0,3-1 0,-8 0 0,6-1 0,-6 2 0,5-2 0,2 0 0,-6-3 0,6 3 0,-5-3 0,5 3 0,-6-2 0,7 1 0,-7-2 0,6 3 0,-5-2 0,5 1 0,-6-2 0,6 3 0,-5 0 0,5 1 0,-5-1 0,2 0 0,-3-1 0,1 1 0,-1-1 0,1 1 0,2-1 0,-2-2 0,5 2 0,-6-5 0,7 5 0,-7-2 0,7 3 0,-6-3 0,5 2 0,-5-2 0,3 3 0,-1 0 0,-2-1 0,3 1 0,-1 0 0,-2-4 0,5 3 0,-2-2 0,-1 0 0,4 2 0,-7-6 0,7 7 0,-6-3 0,5 2 0,-5-2 0,5 2 0,-5-2 0,5 2 0,-5-2 0,6 2 0,-6-3 0,5 4 0,-4-4 0,4 0 0,-1-3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30:01.801"/>
    </inkml:context>
    <inkml:brush xml:id="br0">
      <inkml:brushProperty name="width" value="0.1" units="cm"/>
      <inkml:brushProperty name="height" value="0.1" units="cm"/>
      <inkml:brushProperty name="color" value="#F91A00"/>
    </inkml:brush>
  </inkml:definitions>
  <inkml:trace contextRef="#ctx0" brushRef="#br0">0 1 24575,'0'12'0,"0"0"0,0-5 0,0 0 0,0 0 0,3 1 0,1-2 0,0 1 0,2 0 0,-5 0 0,4 0 0,-4 0 0,5-1 0,-5 1 0,5-3 0,-5 2 0,5-2 0,-5 3 0,5-4 0,-5 3 0,2-2 0,1 0 0,-4 2 0,6-2 0,-2 2 0,2-2 0,-2 2 0,1-2 0,-1 2 0,2 1 0,-2-1 0,2-2 0,-5 2 0,5-2 0,-6 3 0,7-4 0,-7 4 0,7-3 0,-7 3 0,6-3 0,-5 2 0,6-5 0,-6 6 0,2-3 0,0 0 0,-2 2 0,6-5 0,-7 6 0,7-3 0,-3 3 0,0 0 0,2-3 0,-6 2 0,7-2 0,-3 3 0,2 0 0,-2 0 0,2-1 0,-3 1 0,1-1 0,2-2 0,-5 2 0,5-6 0,-3 3 0,1-3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7:0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24575,'0'-9'0,"0"2"0,3-3 0,1 6 0,0-2 0,3 1 0,-3-2 0,3 0 0,1-1 0,-1 1 0,0-1 0,1 1 0,0-5 0,-1 3 0,1-3 0,0 4 0,-1 1 0,1-5 0,0 3 0,0-3 0,-1 4 0,1-4 0,0 3 0,0-3 0,-1 4 0,1 1 0,4-1 0,-4 0 0,4 0 0,1 4 0,-5-3 0,9 2 0,-8 1 0,3-3 0,0 6 0,-3-2 0,3-1 0,-5 3 0,0-2 0,1 3 0,-1 0 0,5 0 0,-3 0 0,6 0 0,-7 0 0,3 0 0,1 0 0,-4 0 0,4 0 0,-4 0 0,-1 0 0,1 0 0,-1 0 0,0 0 0,1 0 0,-1 0 0,0 3 0,1 1 0,-1 4 0,-3-1 0,2 0 0,-5 1 0,6-1 0,-6 0 0,5 1 0,-5-1 0,2 0 0,1 0 0,-4 1 0,7 2 0,-3-2 0,0 3 0,-1-4 0,0 1 0,-2-1 0,6-3 0,-6 3 0,5-3 0,-5 3 0,5 0 0,-2 0 0,-1 0 0,3-4 0,-5 4 0,6-6 0,-3 5 0,3-2 0,-3 3 0,2-3 0,-6 2 0,7-5 0,-3 2 0,0 1 0,3-4 0,-3 7 0,3-6 0,0 5 0,0-5 0,0 2 0,1-3 0,-1 0 0,0 0 0,1 0 0,-1 0 0,5 0 0,-3 0 0,8 0 0,-9 0 0,9 0 0,-8 0 0,8 0 0,-9 0 0,10 0 0,-5 0 0,0 0 0,4 0 0,-8 0 0,8 0 0,-4 0 0,6 0 0,-1 0 0,-5 0 0,4 0 0,-3 0 0,4 0 0,-5 0 0,4 0 0,-4 0 0,1 0 0,3-4 0,-1 0 0,-1-4 0,0 0 0,-3 4 0,-3-3 0,8 3 0,-9-4 0,5 0 0,-6 0 0,5 4 0,-3-2 0,3 1 0,-5-2 0,1-1 0,-1 1 0,0-1 0,1 1 0,-1 0 0,0-1 0,1 1 0,-1-1 0,0 1 0,1-1 0,-1 4 0,1-3 0,-1 3 0,0 0 0,1-2 0,-1 5 0,0-6 0,4 6 0,-3-5 0,3 5 0,-4-6 0,0 6 0,1-2 0,-1 0 0,0 2 0,1-6 0,-1 6 0,0-2 0,1 3 0,-1-3 0,1 2 0,-1-2 0,5 3 0,-3 0 0,3 0 0,-5 0 0,1 0 0,-1 0 0,0 0 0,1 0 0,-1 0 0,0 0 0,1 0 0,2 0 0,-2 0 0,3 0 0,-4 0 0,0 0 0,1 0 0,-4 3 0,2 1 0,-5 2 0,6 1 0,-6 0 0,5 1 0,-5-1 0,6 5 0,-2-3 0,-1 3 0,3-5 0,-3 1 0,3-1 0,1 1 0,-1-1 0,1 0 0,-4 1 0,2-1 0,-2 0 0,4 1 0,-1-1 0,0 0 0,1 1 0,-1-1 0,0 0 0,6 1 0,-5 0 0,9 1 0,-8-2 0,3 1 0,-5-4 0,5 0 0,-3-4 0,3 0 0,0 0 0,-3 0 0,3 0 0,0 0 0,-3 0 0,3 0 0,0 0 0,-3 0 0,3 0 0,0 0 0,-3 0 0,7-4 0,-7 3 0,8-7 0,-8 3 0,8-4 0,-4 1 0,0 0 0,4 3 0,5-7 0,-7 7 0,11-4 0,-13 1 0,0 4 0,4-5 0,-8 1 0,8-1 0,-8 2 0,8-2 0,-9 1 0,9-1 0,-8 2 0,3-2 0,-5 2 0,6-1 0,-5 3 0,4-2 0,-4 3 0,-1 0 0,0-3 0,-3 3 0,3-3 0,-6-1 0,5 1 0,-2 0 0,3 3 0,-4 1 0,0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7:0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24575,'6'0'0,"6"0"0,-4 0 0,5 0 0,-1 0 0,-4 0 0,5 0 0,-1-4 0,-4 3 0,9-3 0,-8 0 0,3 4 0,0-4 0,-3 1 0,3 2 0,-5-2 0,1 0 0,-1 2 0,1-3 0,-1 1 0,0 2 0,5-2 0,-3 3 0,3 0 0,-4-3 0,-1 2 0,0-3 0,1 4 0,-1 0 0,-3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7:1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24575,'0'6'0,"0"1"0,0 0 0,3 0 0,-2 1 0,2-1 0,-3 0 0,4 1 0,-4-1 0,4 0 0,-4 1 0,3-1 0,-2 0 0,2 1 0,1 4 0,-3-3 0,3 3 0,-4-5 0,3 0 0,-2 6 0,2-5 0,1 4 0,-3 0 0,2-3 0,0 3 0,-2-4 0,2-1 0,-3 0 0,0 1 0,0-1 0,0 0 0,0 1 0,3-4 0,-2 2 0,3-2 0,-4 3 0,0-1 0,3-2 0,-2 2 0,2-2 0,-3 2 0,3-2 0,-3 2 0,3-2 0,-3 2 0,3-2 0,-2 1 0,1-1 0,-2 2 0,0 0 0,0 0 0,4-3 0,-3 3 0,2-3 0,-3 3 0,0 0 0,3-2 0,-3-2 0,3-2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7:0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24575,'6'3'0,"0"1"0,2 0 0,-1 2 0,0-5 0,-3 6 0,3-7 0,-3 7 0,3-6 0,0 2 0,1 0 0,-1-2 0,0 2 0,1-3 0,-1 4 0,0-4 0,1 4 0,-1-1 0,0-2 0,1 2 0,-1 0 0,0-2 0,1 2 0,-4 1 0,2-4 0,-2 4 0,4-1 0,-1-2 0,0 5 0,1-5 0,-1 6 0,0-6 0,1 5 0,-1-5 0,1 5 0,-1-5 0,0 6 0,1-6 0,-1 5 0,0-5 0,1 6 0,-1-7 0,0 7 0,4-6 0,-3 5 0,2-5 0,-2 2 0,-1-3 0,-3 4 0,3-4 0,-4 4 0,4-4 0,-3 3 0,1-2 0,-2 2 0,1 0 0,1-2 0,-4 6 0,4-7 0,-4 7 0,2-4 0,-3 4 0,0-1 0,0 1 0,0-1 0,0 1 0,0 0 0,0 0 0,0 0 0,-3 0 0,-1-3 0,-3 2 0,0-2 0,-1 0 0,5 2 0,-4-5 0,3 2 0,0 1 0,-3-4 0,3 7 0,-3-6 0,2 5 0,-1-5 0,2 5 0,-4-5 0,1 6 0,0-7 0,-1 7 0,1-7 0,3 7 0,-3-6 0,3 5 0,-4-5 0,1 6 0,-5-7 0,3 7 0,-3-6 0,4 5 0,1-5 0,-1 5 0,1-5 0,0 3 0,2-1 0,-1-2 0,2 2 0,-3 0 0,0-2 0,3 6 0,-2-7 0,2 4 0,0-7 0,1-1 0,3 1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7:0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24575,'0'-9'0,"0"2"0,3-3 0,1 6 0,0-2 0,3 1 0,-3-2 0,3 0 0,1-1 0,-1 1 0,0-1 0,1 1 0,0-5 0,-1 3 0,1-3 0,0 4 0,-1 1 0,1-5 0,0 3 0,0-3 0,-1 4 0,1-4 0,0 3 0,0-3 0,-1 4 0,1 1 0,4-1 0,-4 0 0,4 0 0,1 4 0,-5-3 0,9 2 0,-8 1 0,3-3 0,0 6 0,-3-2 0,3-1 0,-5 3 0,0-2 0,1 3 0,-1 0 0,5 0 0,-3 0 0,6 0 0,-7 0 0,3 0 0,1 0 0,-4 0 0,4 0 0,-4 0 0,-1 0 0,1 0 0,-1 0 0,0 0 0,1 0 0,-1 0 0,0 3 0,1 1 0,-1 4 0,-3-1 0,2 0 0,-5 1 0,6-1 0,-6 0 0,5 1 0,-5-1 0,2 0 0,1 0 0,-4 1 0,7 2 0,-3-2 0,0 3 0,-1-4 0,0 1 0,-2-1 0,6-3 0,-6 3 0,5-3 0,-5 3 0,5 0 0,-2 0 0,-1 0 0,3-4 0,-5 4 0,6-6 0,-3 5 0,3-2 0,-3 3 0,2-3 0,-6 2 0,7-5 0,-3 2 0,0 1 0,3-4 0,-3 7 0,3-6 0,0 5 0,0-5 0,0 2 0,1-3 0,-1 0 0,0 0 0,1 0 0,-1 0 0,5 0 0,-3 0 0,8 0 0,-9 0 0,9 0 0,-8 0 0,8 0 0,-9 0 0,10 0 0,-5 0 0,0 0 0,4 0 0,-8 0 0,8 0 0,-4 0 0,6 0 0,-1 0 0,-5 0 0,4 0 0,-3 0 0,4 0 0,-5 0 0,4 0 0,-4 0 0,1 0 0,3-4 0,-1 0 0,-1-4 0,0 0 0,-3 4 0,-3-3 0,8 3 0,-9-4 0,5 0 0,-6 0 0,5 4 0,-3-2 0,3 1 0,-5-2 0,1-1 0,-1 1 0,0-1 0,1 1 0,-1 0 0,0-1 0,1 1 0,-1-1 0,0 1 0,1-1 0,-1 4 0,1-3 0,-1 3 0,0 0 0,1-2 0,-1 5 0,0-6 0,4 6 0,-3-5 0,3 5 0,-4-6 0,0 6 0,1-2 0,-1 0 0,0 2 0,1-6 0,-1 6 0,0-2 0,1 3 0,-1-3 0,1 2 0,-1-2 0,5 3 0,-3 0 0,3 0 0,-5 0 0,1 0 0,-1 0 0,0 0 0,1 0 0,-1 0 0,0 0 0,1 0 0,2 0 0,-2 0 0,3 0 0,-4 0 0,0 0 0,1 0 0,-4 3 0,2 1 0,-5 2 0,6 1 0,-6 0 0,5 1 0,-5-1 0,6 5 0,-2-3 0,-1 3 0,3-5 0,-3 1 0,3-1 0,1 1 0,-1-1 0,1 0 0,-4 1 0,2-1 0,-2 0 0,4 1 0,-1-1 0,0 0 0,1 1 0,-1-1 0,0 0 0,6 1 0,-5 0 0,9 1 0,-8-2 0,3 1 0,-5-4 0,5 0 0,-3-4 0,3 0 0,0 0 0,-3 0 0,3 0 0,0 0 0,-3 0 0,3 0 0,0 0 0,-3 0 0,3 0 0,0 0 0,-3 0 0,7-4 0,-7 3 0,8-7 0,-8 3 0,8-4 0,-4 1 0,0 0 0,4 3 0,5-7 0,-7 7 0,11-4 0,-13 1 0,0 4 0,4-5 0,-8 1 0,8-1 0,-8 2 0,8-2 0,-9 1 0,9-1 0,-8 2 0,3-2 0,-5 2 0,6-1 0,-5 3 0,4-2 0,-4 3 0,-1 0 0,0-3 0,-3 3 0,3-3 0,-6-1 0,5 1 0,-2 0 0,3 3 0,-4 1 0,0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7:0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24575,'6'0'0,"6"0"0,-4 0 0,5 0 0,-1 0 0,-4 0 0,5 0 0,-1-4 0,-4 3 0,9-3 0,-8 0 0,3 4 0,0-4 0,-3 1 0,3 2 0,-5-2 0,1 0 0,-1 2 0,1-3 0,-1 1 0,0 2 0,5-2 0,-3 3 0,3 0 0,-4-3 0,-1 2 0,0-3 0,1 4 0,-1 0 0,-3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7:1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24575,'0'6'0,"0"1"0,0 0 0,3 0 0,-2 1 0,2-1 0,-3 0 0,4 1 0,-4-1 0,4 0 0,-4 1 0,3-1 0,-2 0 0,2 1 0,1 4 0,-3-3 0,3 3 0,-4-5 0,3 0 0,-2 6 0,2-5 0,1 4 0,-3 0 0,2-3 0,0 3 0,-2-4 0,2-1 0,-3 0 0,0 1 0,0-1 0,0 0 0,0 1 0,3-4 0,-2 2 0,3-2 0,-4 3 0,0-1 0,3-2 0,-2 2 0,2-2 0,-3 2 0,3-2 0,-3 2 0,3-2 0,-3 2 0,3-2 0,-2 1 0,1-1 0,-2 2 0,0 0 0,0 0 0,4-3 0,-3 3 0,2-3 0,-3 3 0,0 0 0,3-2 0,-3-2 0,3-2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1:29:37.090"/>
    </inkml:context>
    <inkml:brush xml:id="br0">
      <inkml:brushProperty name="width" value="0.1" units="cm"/>
      <inkml:brushProperty name="height" value="0.1" units="cm"/>
      <inkml:brushProperty name="color" value="#F91A00"/>
    </inkml:brush>
  </inkml:definitions>
  <inkml:trace contextRef="#ctx0" brushRef="#br0">1 0 24575,'0'11'0,"0"-1"0,0 2 0,0 1 0,0 6 0,0-1 0,0 0 0,0 1 0,0-1 0,0 0 0,0-5 0,0 5 0,0-5 0,0 0 0,0 0 0,0-1 0,0-4 0,0 9 0,0-8 0,0 3 0,0 0 0,0-3 0,0 3 0,0 0 0,0-3 0,0 3 0,0 0 0,0-3 0,0 3 0,0-5 0,0 6 0,0-5 0,0 4 0,0-4 0,0-1 0,0 5 0,0-3 0,0 3 0,0-4 0,0 7 0,0-6 0,0 7 0,0-9 0,0 1 0,0-1 0,0 0 0,0 1 0,0-1 0,0 0 0,0 1 0,0-1 0,0 0 0,0 1 0,0-1 0,0 0 0,0 1 0,0-1 0,0 1 0,0-1 0,0 0 0,0 0 0,0 1 0,0-1 0,0 0 0,0 0 0,0 0 0,0 0 0,0 0 0,0 0 0,0 0 0,0-4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E3C8C7-F16D-7B43-B0B2-28C3D6BC084D}" type="datetime1">
              <a:rPr lang="de-DE"/>
              <a:pPr/>
              <a:t>29.11.21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E377BB-93B2-6649-B79F-EDBD2831287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313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Geneva" pitchFamily="2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pitchFamily="24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7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First part of the talk is about moist layers in the tropical mid troposphere, where I want to show that these layers are somewhat statistically significant, physically relevant and also intersting to study.</a:t>
            </a:r>
          </a:p>
          <a:p>
            <a:r>
              <a:rPr lang="en-DE" dirty="0"/>
              <a:t>Second part of the talk will be more specifically about what I do in my own research project, namely to investigate wheather we can observe these moist layers from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636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05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7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832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682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230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293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760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237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- Freezing </a:t>
            </a:r>
            <a:r>
              <a:rPr lang="en-GB" dirty="0"/>
              <a:t>L</a:t>
            </a:r>
            <a:r>
              <a:rPr lang="en-DE" dirty="0"/>
              <a:t>evel doesn’t show up as much of a first order effect on the humidity profile, but in conjunction with rather deep convection, it has a statistically relevant signal.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006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Let’s look more closely at a particular case of a mid tropospheric moisture anomaly, from now on referred to as EML.</a:t>
            </a:r>
          </a:p>
          <a:p>
            <a:r>
              <a:rPr lang="en-DE" dirty="0">
                <a:sym typeface="Wingdings" pitchFamily="2" charset="2"/>
              </a:rPr>
              <a:t> NARVAL-2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14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Detrainment of moist air into the environment from these 3 levels has distinct footprint on the vertical humidity structure: Hydrolapse at trade inversion, C shape of the RH profile due to detrainment at the tropopause.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60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Detrainment of moist air into the environment from these 3 levels has distinct footprint on the vertical humidity structure: Hydrolapse at trade inversion, C shape of the RH profile due to detrainment at the tropopause.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93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Detrainment of moist air into the environment from these 3 levels has distinct footprint on the vertical humidity structure: Hydrolapse at trade inversion, C shape of the RH profile due to detrainment at the tropopause.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0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27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71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580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483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77BB-93B2-6649-B79F-EDBD2831287A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94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4738687"/>
            <a:ext cx="9144000" cy="4048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noFill/>
              <a:latin typeface="Arial" charset="0"/>
              <a:ea typeface="Geneva" charset="0"/>
              <a:cs typeface="Geneva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00634F"/>
                </a:solidFill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7778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Master-</a:t>
            </a:r>
            <a:r>
              <a:rPr lang="en-GB" noProof="0" dirty="0" err="1"/>
              <a:t>Untertitelformat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4" name="Bild 3" descr="IMPRSESM.ex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3" y="4614179"/>
            <a:ext cx="235970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7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53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CFB04-A10B-534E-B419-9DA583F7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8050-C855-6A46-8DF4-3F217E63C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10F7D-5607-4C4B-BB46-073F0E41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6786-C5D8-D64E-B80A-916C5F6743F8}" type="datetimeFigureOut">
              <a:rPr lang="de-DE" smtClean="0"/>
              <a:t>29.11.21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E922F-EC85-7842-AC15-117C1D40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EDA99-FB10-4945-A225-31C2A640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DDFA-DD9A-B244-98B4-22AAA05425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16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1000" y="205979"/>
            <a:ext cx="8305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1000" y="1200151"/>
            <a:ext cx="8305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de-DE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Geneva" pitchFamily="2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24" charset="0"/>
          <a:ea typeface="Geneva" pitchFamily="24" charset="-128"/>
          <a:cs typeface="Geneva" pitchFamily="2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24" charset="0"/>
          <a:ea typeface="Geneva" pitchFamily="24" charset="-128"/>
          <a:cs typeface="Geneva" pitchFamily="2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24" charset="0"/>
          <a:ea typeface="Geneva" pitchFamily="24" charset="-128"/>
          <a:cs typeface="Geneva" pitchFamily="2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24" charset="0"/>
          <a:ea typeface="Geneva" pitchFamily="24" charset="-128"/>
          <a:cs typeface="Geneva" pitchFamily="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Geneva" pitchFamily="24" charset="-128"/>
          <a:cs typeface="Geneva" pitchFamily="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Geneva" pitchFamily="24" charset="-128"/>
          <a:cs typeface="Geneva" pitchFamily="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Geneva" pitchFamily="24" charset="-128"/>
          <a:cs typeface="Geneva" pitchFamily="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Geneva" pitchFamily="24" charset="-128"/>
          <a:cs typeface="Geneva" pitchFamily="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Geneva" pitchFamily="2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Geneva" pitchFamily="2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Geneva" pitchFamily="2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Geneva" pitchFamily="2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Geneva" pitchFamily="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emf"/><Relationship Id="rId7" Type="http://schemas.openxmlformats.org/officeDocument/2006/relationships/image" Target="../media/image26.sv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customXml" Target="../ink/ink3.xml"/><Relationship Id="rId3" Type="http://schemas.openxmlformats.org/officeDocument/2006/relationships/image" Target="../media/image22.emf"/><Relationship Id="rId7" Type="http://schemas.openxmlformats.org/officeDocument/2006/relationships/image" Target="../media/image26.svg"/><Relationship Id="rId12" Type="http://schemas.openxmlformats.org/officeDocument/2006/relationships/image" Target="../media/image130.png"/><Relationship Id="rId2" Type="http://schemas.openxmlformats.org/officeDocument/2006/relationships/image" Target="../media/image21.emf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ustomXml" Target="../ink/ink2.xml"/><Relationship Id="rId5" Type="http://schemas.openxmlformats.org/officeDocument/2006/relationships/image" Target="../media/image24.svg"/><Relationship Id="rId15" Type="http://schemas.openxmlformats.org/officeDocument/2006/relationships/customXml" Target="../ink/ink4.xml"/><Relationship Id="rId10" Type="http://schemas.openxmlformats.org/officeDocument/2006/relationships/image" Target="../media/image120.png"/><Relationship Id="rId4" Type="http://schemas.openxmlformats.org/officeDocument/2006/relationships/image" Target="../media/image23.png"/><Relationship Id="rId9" Type="http://schemas.openxmlformats.org/officeDocument/2006/relationships/customXml" Target="../ink/ink1.xml"/><Relationship Id="rId14" Type="http://schemas.openxmlformats.org/officeDocument/2006/relationships/image" Target="../media/image140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160.png"/><Relationship Id="rId26" Type="http://schemas.openxmlformats.org/officeDocument/2006/relationships/image" Target="../media/image200.png"/><Relationship Id="rId3" Type="http://schemas.openxmlformats.org/officeDocument/2006/relationships/image" Target="../media/image22.emf"/><Relationship Id="rId21" Type="http://schemas.openxmlformats.org/officeDocument/2006/relationships/customXml" Target="../ink/ink11.xml"/><Relationship Id="rId34" Type="http://schemas.openxmlformats.org/officeDocument/2006/relationships/image" Target="../media/image24.png"/><Relationship Id="rId7" Type="http://schemas.openxmlformats.org/officeDocument/2006/relationships/image" Target="../media/image26.svg"/><Relationship Id="rId12" Type="http://schemas.openxmlformats.org/officeDocument/2006/relationships/image" Target="../media/image130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2" Type="http://schemas.openxmlformats.org/officeDocument/2006/relationships/image" Target="../media/image21.emf"/><Relationship Id="rId16" Type="http://schemas.openxmlformats.org/officeDocument/2006/relationships/image" Target="../media/image150.png"/><Relationship Id="rId20" Type="http://schemas.openxmlformats.org/officeDocument/2006/relationships/image" Target="../media/image170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ustomXml" Target="../ink/ink6.xml"/><Relationship Id="rId24" Type="http://schemas.openxmlformats.org/officeDocument/2006/relationships/image" Target="../media/image190.png"/><Relationship Id="rId32" Type="http://schemas.openxmlformats.org/officeDocument/2006/relationships/image" Target="../media/image230.png"/><Relationship Id="rId5" Type="http://schemas.openxmlformats.org/officeDocument/2006/relationships/image" Target="../media/image24.sv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21.png"/><Relationship Id="rId10" Type="http://schemas.openxmlformats.org/officeDocument/2006/relationships/image" Target="../media/image120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23.png"/><Relationship Id="rId9" Type="http://schemas.openxmlformats.org/officeDocument/2006/relationships/customXml" Target="../ink/ink5.xml"/><Relationship Id="rId14" Type="http://schemas.openxmlformats.org/officeDocument/2006/relationships/image" Target="../media/image140.png"/><Relationship Id="rId22" Type="http://schemas.openxmlformats.org/officeDocument/2006/relationships/image" Target="../media/image18.png"/><Relationship Id="rId27" Type="http://schemas.openxmlformats.org/officeDocument/2006/relationships/customXml" Target="../ink/ink14.xml"/><Relationship Id="rId30" Type="http://schemas.openxmlformats.org/officeDocument/2006/relationships/image" Target="../media/image22.png"/><Relationship Id="rId8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0623" y="4947732"/>
            <a:ext cx="914400" cy="6858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de-DE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1551347" y="4474694"/>
            <a:ext cx="914400" cy="6858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de-DE" sz="1000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 bwMode="auto">
          <a:xfrm>
            <a:off x="1371600" y="3477135"/>
            <a:ext cx="6400800" cy="80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777876"/>
                </a:solidFill>
                <a:latin typeface="Arial"/>
                <a:ea typeface="Geneva" pitchFamily="24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Geneva" pitchFamily="24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Geneva" pitchFamily="24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Geneva" pitchFamily="24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Geneva" pitchFamily="24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1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Universität Hamburg</a:t>
            </a:r>
          </a:p>
          <a:p>
            <a:r>
              <a:rPr lang="en-GB" sz="20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IMPRS-ESM, Hamburg</a:t>
            </a:r>
          </a:p>
        </p:txBody>
      </p:sp>
      <p:sp>
        <p:nvSpPr>
          <p:cNvPr id="15363" name="Untertitel 2"/>
          <p:cNvSpPr>
            <a:spLocks noGrp="1"/>
          </p:cNvSpPr>
          <p:nvPr>
            <p:ph type="subTitle" idx="1"/>
          </p:nvPr>
        </p:nvSpPr>
        <p:spPr>
          <a:xfrm>
            <a:off x="1363616" y="2269934"/>
            <a:ext cx="6400800" cy="54006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Marc Prange</a:t>
            </a:r>
            <a:r>
              <a:rPr lang="en-GB" sz="36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1,2</a:t>
            </a:r>
            <a:r>
              <a:rPr lang="en-GB" sz="3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Manfred Brath</a:t>
            </a:r>
            <a:r>
              <a:rPr lang="en-GB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1</a:t>
            </a:r>
            <a:r>
              <a:rPr lang="en-GB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, Stefan Buehler</a:t>
            </a:r>
            <a:r>
              <a:rPr lang="en-GB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1</a:t>
            </a:r>
            <a:endParaRPr lang="en-GB" sz="3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685800" y="810000"/>
            <a:ext cx="7772400" cy="1102519"/>
          </a:xfrm>
        </p:spPr>
        <p:txBody>
          <a:bodyPr/>
          <a:lstStyle/>
          <a:p>
            <a:pPr eaLnBrk="1" hangingPunct="1"/>
            <a:r>
              <a:rPr lang="en-GB" sz="35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Elevated Moist Layers – Retrieval of Complex Humidity Structures with IASI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1C982-8261-DA4B-917B-6B1A5B67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820" y="4462923"/>
            <a:ext cx="1915180" cy="658945"/>
          </a:xfrm>
          <a:prstGeom prst="rect">
            <a:avLst/>
          </a:prstGeom>
        </p:spPr>
      </p:pic>
      <p:sp>
        <p:nvSpPr>
          <p:cNvPr id="10" name="Untertitel 2">
            <a:extLst>
              <a:ext uri="{FF2B5EF4-FFF2-40B4-BE49-F238E27FC236}">
                <a16:creationId xmlns:a16="http://schemas.microsoft.com/office/drawing/2014/main" id="{5AAE9FB8-90F1-F14B-BEF1-FA034E2036B1}"/>
              </a:ext>
            </a:extLst>
          </p:cNvPr>
          <p:cNvSpPr txBox="1">
            <a:spLocks/>
          </p:cNvSpPr>
          <p:nvPr/>
        </p:nvSpPr>
        <p:spPr bwMode="auto">
          <a:xfrm>
            <a:off x="400623" y="3067751"/>
            <a:ext cx="8311616" cy="50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777876"/>
                </a:solidFill>
                <a:latin typeface="Arial"/>
                <a:ea typeface="Geneva" pitchFamily="24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Geneva" pitchFamily="24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Geneva" pitchFamily="24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Geneva" pitchFamily="24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Geneva" pitchFamily="24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06947-C946-8349-A320-3420AD35C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2726"/>
            <a:ext cx="5727727" cy="3968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FA8585-F36F-1D4D-BE34-6FD402D58A4A}"/>
              </a:ext>
            </a:extLst>
          </p:cNvPr>
          <p:cNvSpPr txBox="1"/>
          <p:nvPr/>
        </p:nvSpPr>
        <p:spPr>
          <a:xfrm>
            <a:off x="5740109" y="4380774"/>
            <a:ext cx="1640203" cy="4903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Stevens et al. (2017), </a:t>
            </a:r>
          </a:p>
          <a:p>
            <a:r>
              <a:rPr lang="en-GB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Geophys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CFC5DBC-C270-8A4F-9A85-963B4384B2B1}"/>
              </a:ext>
            </a:extLst>
          </p:cNvPr>
          <p:cNvSpPr/>
          <p:nvPr/>
        </p:nvSpPr>
        <p:spPr>
          <a:xfrm>
            <a:off x="5004048" y="2859782"/>
            <a:ext cx="248538" cy="755626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692EFA-C152-8E43-954F-15C97A0475EB}"/>
              </a:ext>
            </a:extLst>
          </p:cNvPr>
          <p:cNvSpPr txBox="1"/>
          <p:nvPr/>
        </p:nvSpPr>
        <p:spPr>
          <a:xfrm>
            <a:off x="5252586" y="3075806"/>
            <a:ext cx="5245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EML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5E88B03-CB5C-2148-977F-199D076F0CC2}"/>
              </a:ext>
            </a:extLst>
          </p:cNvPr>
          <p:cNvSpPr/>
          <p:nvPr/>
        </p:nvSpPr>
        <p:spPr>
          <a:xfrm>
            <a:off x="2308443" y="2859782"/>
            <a:ext cx="248538" cy="755626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AE077-A63F-8542-9A37-5A3B3F69811F}"/>
              </a:ext>
            </a:extLst>
          </p:cNvPr>
          <p:cNvSpPr txBox="1"/>
          <p:nvPr/>
        </p:nvSpPr>
        <p:spPr>
          <a:xfrm>
            <a:off x="2556981" y="3075806"/>
            <a:ext cx="7697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no EML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D7792C-8FEC-D04B-AAF6-630A52B7FA4E}"/>
              </a:ext>
            </a:extLst>
          </p:cNvPr>
          <p:cNvSpPr txBox="1"/>
          <p:nvPr/>
        </p:nvSpPr>
        <p:spPr>
          <a:xfrm>
            <a:off x="5773810" y="1860700"/>
            <a:ext cx="3370189" cy="8550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there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an </a:t>
            </a:r>
            <a:r>
              <a:rPr lang="de-DE" sz="16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inherent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EML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blindspot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?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Use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“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synthetic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“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retrieval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setup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check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hypothesis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for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blindspot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de-DE" sz="1600" i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Note: 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 </a:t>
            </a:r>
            <a:r>
              <a:rPr lang="de-DE" sz="1600" i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Prange et al. (2021, AMT) </a:t>
            </a:r>
          </a:p>
          <a:p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discuss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more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retrieval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literature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this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context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.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Regression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retrievals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struggle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Physical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retrievals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do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better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6E36B52A-6031-A141-9338-8C377EA4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Titel 3">
            <a:extLst>
              <a:ext uri="{FF2B5EF4-FFF2-40B4-BE49-F238E27FC236}">
                <a16:creationId xmlns:a16="http://schemas.microsoft.com/office/drawing/2014/main" id="{418083D7-6F23-3445-AE06-40AE25F99E6C}"/>
              </a:ext>
            </a:extLst>
          </p:cNvPr>
          <p:cNvSpPr txBox="1">
            <a:spLocks/>
          </p:cNvSpPr>
          <p:nvPr/>
        </p:nvSpPr>
        <p:spPr bwMode="auto">
          <a:xfrm>
            <a:off x="59080" y="-98891"/>
            <a:ext cx="5058003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 case study of an EML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947D06-80F7-824A-952E-9C73E0EE48C5}"/>
              </a:ext>
            </a:extLst>
          </p:cNvPr>
          <p:cNvSpPr txBox="1"/>
          <p:nvPr/>
        </p:nvSpPr>
        <p:spPr>
          <a:xfrm>
            <a:off x="2460905" y="581648"/>
            <a:ext cx="4261283" cy="2880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HALO Research Flight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NARVAL-2</a:t>
            </a:r>
          </a:p>
        </p:txBody>
      </p:sp>
    </p:spTree>
    <p:extLst>
      <p:ext uri="{BB962C8B-B14F-4D97-AF65-F5344CB8AC3E}">
        <p14:creationId xmlns:p14="http://schemas.microsoft.com/office/powerpoint/2010/main" val="406956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6E36B52A-6031-A141-9338-8C377EA4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3D882E8-F54C-9F4E-A13A-9EBFD643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95" y="9790"/>
            <a:ext cx="6591808" cy="752936"/>
          </a:xfrm>
        </p:spPr>
        <p:txBody>
          <a:bodyPr/>
          <a:lstStyle/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Synthetic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case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study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EML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6D4150-5A1F-4846-B59B-B66951A279F3}"/>
              </a:ext>
            </a:extLst>
          </p:cNvPr>
          <p:cNvSpPr txBox="1"/>
          <p:nvPr/>
        </p:nvSpPr>
        <p:spPr>
          <a:xfrm>
            <a:off x="0" y="915566"/>
            <a:ext cx="3427027" cy="33887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Optimal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Estimation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Levenberg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-Marquardt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scheme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Radiative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Transfer Simulator (ARTS)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clear-sky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scene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2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6E36B52A-6031-A141-9338-8C377EA4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3D882E8-F54C-9F4E-A13A-9EBFD643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95" y="9790"/>
            <a:ext cx="6591808" cy="752936"/>
          </a:xfrm>
        </p:spPr>
        <p:txBody>
          <a:bodyPr/>
          <a:lstStyle/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Synthetic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case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study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EML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6D4150-5A1F-4846-B59B-B66951A279F3}"/>
              </a:ext>
            </a:extLst>
          </p:cNvPr>
          <p:cNvSpPr txBox="1"/>
          <p:nvPr/>
        </p:nvSpPr>
        <p:spPr>
          <a:xfrm>
            <a:off x="0" y="915566"/>
            <a:ext cx="3427027" cy="33887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Optimal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Estimation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Levenberg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-Marquardt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scheme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Radiative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Transfer Simulator (ARTS)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clear-sky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scene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log(VMR</a:t>
            </a:r>
            <a:r>
              <a:rPr lang="de-DE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H2O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same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ranges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Stevens et al. (2017)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6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6E36B52A-6031-A141-9338-8C377EA4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3D882E8-F54C-9F4E-A13A-9EBFD643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95" y="9790"/>
            <a:ext cx="6591808" cy="752936"/>
          </a:xfrm>
        </p:spPr>
        <p:txBody>
          <a:bodyPr/>
          <a:lstStyle/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Synthetic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case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study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EML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5381EC-1D13-214F-B905-17B1F205E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1" r="8110"/>
          <a:stretch/>
        </p:blipFill>
        <p:spPr>
          <a:xfrm>
            <a:off x="3517250" y="1388690"/>
            <a:ext cx="5509742" cy="2983260"/>
          </a:xfrm>
          <a:prstGeom prst="rect">
            <a:avLst/>
          </a:prstGeom>
        </p:spPr>
      </p:pic>
      <p:sp>
        <p:nvSpPr>
          <p:cNvPr id="20" name="Left Brace 19">
            <a:extLst>
              <a:ext uri="{FF2B5EF4-FFF2-40B4-BE49-F238E27FC236}">
                <a16:creationId xmlns:a16="http://schemas.microsoft.com/office/drawing/2014/main" id="{8DB4905D-085A-D54C-9948-157D1203AE94}"/>
              </a:ext>
            </a:extLst>
          </p:cNvPr>
          <p:cNvSpPr/>
          <p:nvPr/>
        </p:nvSpPr>
        <p:spPr>
          <a:xfrm rot="5400000">
            <a:off x="4764950" y="1554293"/>
            <a:ext cx="194173" cy="428039"/>
          </a:xfrm>
          <a:prstGeom prst="leftBrac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6A39AA-93FD-224F-B118-C0EFCF8EE78A}"/>
              </a:ext>
            </a:extLst>
          </p:cNvPr>
          <p:cNvSpPr txBox="1"/>
          <p:nvPr/>
        </p:nvSpPr>
        <p:spPr>
          <a:xfrm>
            <a:off x="4644008" y="1373597"/>
            <a:ext cx="432048" cy="363457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C83DBD6C-3B9F-0142-B2ED-9E3C51A77C01}"/>
              </a:ext>
            </a:extLst>
          </p:cNvPr>
          <p:cNvSpPr/>
          <p:nvPr/>
        </p:nvSpPr>
        <p:spPr>
          <a:xfrm rot="5400000">
            <a:off x="6166301" y="195057"/>
            <a:ext cx="259367" cy="2541943"/>
          </a:xfrm>
          <a:prstGeom prst="leftBrac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1C0EFB-5FC2-2E47-A2BE-2A3437532507}"/>
              </a:ext>
            </a:extLst>
          </p:cNvPr>
          <p:cNvSpPr txBox="1"/>
          <p:nvPr/>
        </p:nvSpPr>
        <p:spPr>
          <a:xfrm>
            <a:off x="6056097" y="1046250"/>
            <a:ext cx="432048" cy="363457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de-DE" sz="15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90743F7-5493-3448-AE44-566FDAACEF24}"/>
              </a:ext>
            </a:extLst>
          </p:cNvPr>
          <p:cNvSpPr/>
          <p:nvPr/>
        </p:nvSpPr>
        <p:spPr>
          <a:xfrm rot="5400000">
            <a:off x="4051196" y="1690025"/>
            <a:ext cx="198477" cy="308996"/>
          </a:xfrm>
          <a:prstGeom prst="leftBrac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8DCF82-C107-3345-B46A-2571B61F8A30}"/>
              </a:ext>
            </a:extLst>
          </p:cNvPr>
          <p:cNvSpPr txBox="1"/>
          <p:nvPr/>
        </p:nvSpPr>
        <p:spPr>
          <a:xfrm>
            <a:off x="3934410" y="1460629"/>
            <a:ext cx="432048" cy="30037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de-DE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D9EF328-FB94-8245-945B-3C408976F23B}"/>
              </a:ext>
            </a:extLst>
          </p:cNvPr>
          <p:cNvSpPr/>
          <p:nvPr/>
        </p:nvSpPr>
        <p:spPr>
          <a:xfrm rot="5400000">
            <a:off x="7794101" y="1580767"/>
            <a:ext cx="176521" cy="428039"/>
          </a:xfrm>
          <a:prstGeom prst="leftBrac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729FC4-0AF1-4242-95B4-622C8A426045}"/>
              </a:ext>
            </a:extLst>
          </p:cNvPr>
          <p:cNvSpPr txBox="1"/>
          <p:nvPr/>
        </p:nvSpPr>
        <p:spPr>
          <a:xfrm>
            <a:off x="7666337" y="1436677"/>
            <a:ext cx="432048" cy="30037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de-DE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0" name="Gerader Verbinder 8">
            <a:extLst>
              <a:ext uri="{FF2B5EF4-FFF2-40B4-BE49-F238E27FC236}">
                <a16:creationId xmlns:a16="http://schemas.microsoft.com/office/drawing/2014/main" id="{46580F08-D388-424B-AF8D-F54593A6BBE0}"/>
              </a:ext>
            </a:extLst>
          </p:cNvPr>
          <p:cNvCxnSpPr>
            <a:cxnSpLocks/>
          </p:cNvCxnSpPr>
          <p:nvPr/>
        </p:nvCxnSpPr>
        <p:spPr>
          <a:xfrm>
            <a:off x="5220072" y="1907392"/>
            <a:ext cx="0" cy="1456446"/>
          </a:xfrm>
          <a:prstGeom prst="line">
            <a:avLst/>
          </a:prstGeom>
          <a:ln w="127000">
            <a:solidFill>
              <a:srgbClr val="FF0000">
                <a:alpha val="8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10">
            <a:extLst>
              <a:ext uri="{FF2B5EF4-FFF2-40B4-BE49-F238E27FC236}">
                <a16:creationId xmlns:a16="http://schemas.microsoft.com/office/drawing/2014/main" id="{6CF1157E-180E-CC43-ACF8-DCA31FE13FE0}"/>
              </a:ext>
            </a:extLst>
          </p:cNvPr>
          <p:cNvCxnSpPr>
            <a:cxnSpLocks/>
          </p:cNvCxnSpPr>
          <p:nvPr/>
        </p:nvCxnSpPr>
        <p:spPr>
          <a:xfrm>
            <a:off x="5436096" y="1907392"/>
            <a:ext cx="0" cy="1456446"/>
          </a:xfrm>
          <a:prstGeom prst="line">
            <a:avLst/>
          </a:prstGeom>
          <a:ln w="25400">
            <a:solidFill>
              <a:srgbClr val="FF0000">
                <a:alpha val="8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4A4A771-328D-EB42-9B01-B875079DB9CF}"/>
              </a:ext>
            </a:extLst>
          </p:cNvPr>
          <p:cNvSpPr txBox="1"/>
          <p:nvPr/>
        </p:nvSpPr>
        <p:spPr>
          <a:xfrm>
            <a:off x="3491880" y="4513884"/>
            <a:ext cx="3134702" cy="362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Stevens et al. (2017), </a:t>
            </a:r>
            <a:r>
              <a:rPr lang="en-GB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Geophys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EEB4C13-DDEA-0442-8ECF-DD2644F19D26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5059231" y="3360336"/>
            <a:ext cx="127190" cy="1153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98A355E-2507-BA42-85FA-AD14B6316870}"/>
              </a:ext>
            </a:extLst>
          </p:cNvPr>
          <p:cNvCxnSpPr>
            <a:cxnSpLocks/>
          </p:cNvCxnSpPr>
          <p:nvPr/>
        </p:nvCxnSpPr>
        <p:spPr>
          <a:xfrm flipV="1">
            <a:off x="5148000" y="3360336"/>
            <a:ext cx="266960" cy="379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2A282F4-C1DA-7C4F-839B-B03C8F546CA0}"/>
              </a:ext>
            </a:extLst>
          </p:cNvPr>
          <p:cNvSpPr txBox="1"/>
          <p:nvPr/>
        </p:nvSpPr>
        <p:spPr>
          <a:xfrm>
            <a:off x="0" y="915566"/>
            <a:ext cx="3427027" cy="33887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Optimal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Estimation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Levenberg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-Marquardt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scheme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Radiative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Transfer Simulator (ARTS)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clear-sky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scene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log(VMR</a:t>
            </a:r>
            <a:r>
              <a:rPr lang="de-DE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H2O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same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ranges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Stevens et al. (2017)</a:t>
            </a:r>
          </a:p>
        </p:txBody>
      </p:sp>
    </p:spTree>
    <p:extLst>
      <p:ext uri="{BB962C8B-B14F-4D97-AF65-F5344CB8AC3E}">
        <p14:creationId xmlns:p14="http://schemas.microsoft.com/office/powerpoint/2010/main" val="3251608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6E36B52A-6031-A141-9338-8C377EA4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3D882E8-F54C-9F4E-A13A-9EBFD643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95" y="9790"/>
            <a:ext cx="6591808" cy="752936"/>
          </a:xfrm>
        </p:spPr>
        <p:txBody>
          <a:bodyPr/>
          <a:lstStyle/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Synthetic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case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study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EML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2314D-7153-D44B-99DE-CB1411206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615"/>
          <a:stretch/>
        </p:blipFill>
        <p:spPr>
          <a:xfrm>
            <a:off x="2411760" y="817702"/>
            <a:ext cx="7632841" cy="31739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B5FE96-E35D-0E41-BE14-2D4C8B99C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38" b="30311"/>
          <a:stretch/>
        </p:blipFill>
        <p:spPr>
          <a:xfrm>
            <a:off x="2392567" y="4032705"/>
            <a:ext cx="7632841" cy="14401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1F6BF16-F87B-884F-92B4-807C99AF1C3F}"/>
              </a:ext>
            </a:extLst>
          </p:cNvPr>
          <p:cNvSpPr txBox="1"/>
          <p:nvPr/>
        </p:nvSpPr>
        <p:spPr>
          <a:xfrm>
            <a:off x="0" y="915566"/>
            <a:ext cx="3427027" cy="33887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Optimal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Estimation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Levenberg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-Marquardt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scheme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Radiative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Transfer Simulator (ARTS)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clear-sky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scene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log(VMR</a:t>
            </a:r>
            <a:r>
              <a:rPr lang="de-DE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H2O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same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ranges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Stevens et al. (2017)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0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6E36B52A-6031-A141-9338-8C377EA4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3D882E8-F54C-9F4E-A13A-9EBFD643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95" y="9790"/>
            <a:ext cx="6591808" cy="752936"/>
          </a:xfrm>
        </p:spPr>
        <p:txBody>
          <a:bodyPr/>
          <a:lstStyle/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Synthetic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case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study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EML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5381EC-1D13-214F-B905-17B1F205E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1" r="8110"/>
          <a:stretch/>
        </p:blipFill>
        <p:spPr>
          <a:xfrm>
            <a:off x="3517250" y="1388690"/>
            <a:ext cx="5509742" cy="2983260"/>
          </a:xfrm>
          <a:prstGeom prst="rect">
            <a:avLst/>
          </a:prstGeom>
        </p:spPr>
      </p:pic>
      <p:sp>
        <p:nvSpPr>
          <p:cNvPr id="20" name="Left Brace 19">
            <a:extLst>
              <a:ext uri="{FF2B5EF4-FFF2-40B4-BE49-F238E27FC236}">
                <a16:creationId xmlns:a16="http://schemas.microsoft.com/office/drawing/2014/main" id="{8DB4905D-085A-D54C-9948-157D1203AE94}"/>
              </a:ext>
            </a:extLst>
          </p:cNvPr>
          <p:cNvSpPr/>
          <p:nvPr/>
        </p:nvSpPr>
        <p:spPr>
          <a:xfrm rot="5400000">
            <a:off x="4764950" y="1554293"/>
            <a:ext cx="194173" cy="428039"/>
          </a:xfrm>
          <a:prstGeom prst="leftBrac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6A39AA-93FD-224F-B118-C0EFCF8EE78A}"/>
              </a:ext>
            </a:extLst>
          </p:cNvPr>
          <p:cNvSpPr txBox="1"/>
          <p:nvPr/>
        </p:nvSpPr>
        <p:spPr>
          <a:xfrm>
            <a:off x="4644008" y="1373597"/>
            <a:ext cx="432048" cy="363457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C83DBD6C-3B9F-0142-B2ED-9E3C51A77C01}"/>
              </a:ext>
            </a:extLst>
          </p:cNvPr>
          <p:cNvSpPr/>
          <p:nvPr/>
        </p:nvSpPr>
        <p:spPr>
          <a:xfrm rot="5400000">
            <a:off x="6166301" y="195057"/>
            <a:ext cx="259367" cy="2541943"/>
          </a:xfrm>
          <a:prstGeom prst="leftBrac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1C0EFB-5FC2-2E47-A2BE-2A3437532507}"/>
              </a:ext>
            </a:extLst>
          </p:cNvPr>
          <p:cNvSpPr txBox="1"/>
          <p:nvPr/>
        </p:nvSpPr>
        <p:spPr>
          <a:xfrm>
            <a:off x="6056097" y="1046250"/>
            <a:ext cx="432048" cy="363457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de-DE" sz="15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90743F7-5493-3448-AE44-566FDAACEF24}"/>
              </a:ext>
            </a:extLst>
          </p:cNvPr>
          <p:cNvSpPr/>
          <p:nvPr/>
        </p:nvSpPr>
        <p:spPr>
          <a:xfrm rot="5400000">
            <a:off x="4051196" y="1690025"/>
            <a:ext cx="198477" cy="308996"/>
          </a:xfrm>
          <a:prstGeom prst="leftBrac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8DCF82-C107-3345-B46A-2571B61F8A30}"/>
              </a:ext>
            </a:extLst>
          </p:cNvPr>
          <p:cNvSpPr txBox="1"/>
          <p:nvPr/>
        </p:nvSpPr>
        <p:spPr>
          <a:xfrm>
            <a:off x="3934410" y="1460629"/>
            <a:ext cx="432048" cy="30037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de-DE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D9EF328-FB94-8245-945B-3C408976F23B}"/>
              </a:ext>
            </a:extLst>
          </p:cNvPr>
          <p:cNvSpPr/>
          <p:nvPr/>
        </p:nvSpPr>
        <p:spPr>
          <a:xfrm rot="5400000">
            <a:off x="7794101" y="1580767"/>
            <a:ext cx="176521" cy="428039"/>
          </a:xfrm>
          <a:prstGeom prst="leftBrac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729FC4-0AF1-4242-95B4-622C8A426045}"/>
              </a:ext>
            </a:extLst>
          </p:cNvPr>
          <p:cNvSpPr txBox="1"/>
          <p:nvPr/>
        </p:nvSpPr>
        <p:spPr>
          <a:xfrm>
            <a:off x="7666337" y="1436677"/>
            <a:ext cx="432048" cy="30037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de-DE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C88A5C-4651-144C-92C5-EFD07AAF8EB8}"/>
              </a:ext>
            </a:extLst>
          </p:cNvPr>
          <p:cNvSpPr/>
          <p:nvPr/>
        </p:nvSpPr>
        <p:spPr>
          <a:xfrm>
            <a:off x="5148065" y="1907392"/>
            <a:ext cx="720080" cy="1456446"/>
          </a:xfrm>
          <a:prstGeom prst="rect">
            <a:avLst/>
          </a:prstGeom>
          <a:solidFill>
            <a:srgbClr val="FF0000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7B0479-2511-BB49-87B6-E96DEA6275D3}"/>
              </a:ext>
            </a:extLst>
          </p:cNvPr>
          <p:cNvSpPr/>
          <p:nvPr/>
        </p:nvSpPr>
        <p:spPr>
          <a:xfrm>
            <a:off x="4002841" y="2066918"/>
            <a:ext cx="353135" cy="1456446"/>
          </a:xfrm>
          <a:prstGeom prst="rect">
            <a:avLst/>
          </a:prstGeom>
          <a:solidFill>
            <a:srgbClr val="FF0000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959F09-1221-3D4D-BC5D-9E94567FD72B}"/>
              </a:ext>
            </a:extLst>
          </p:cNvPr>
          <p:cNvSpPr txBox="1"/>
          <p:nvPr/>
        </p:nvSpPr>
        <p:spPr>
          <a:xfrm>
            <a:off x="3491880" y="4513884"/>
            <a:ext cx="3134702" cy="362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 H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 independent temperature information</a:t>
            </a:r>
            <a:endParaRPr lang="de-DE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ACF1C8D-8989-8A4C-BFD2-51E763EE1E7C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4366458" y="3547789"/>
            <a:ext cx="692773" cy="966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A00E8A4-66AA-A94F-BB47-70CA2CD66556}"/>
              </a:ext>
            </a:extLst>
          </p:cNvPr>
          <p:cNvCxnSpPr>
            <a:cxnSpLocks/>
          </p:cNvCxnSpPr>
          <p:nvPr/>
        </p:nvCxnSpPr>
        <p:spPr>
          <a:xfrm flipV="1">
            <a:off x="4657556" y="3363838"/>
            <a:ext cx="619871" cy="563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65E2914-3D9D-944D-A8B4-45BCA412A2D9}"/>
              </a:ext>
            </a:extLst>
          </p:cNvPr>
          <p:cNvSpPr txBox="1"/>
          <p:nvPr/>
        </p:nvSpPr>
        <p:spPr>
          <a:xfrm>
            <a:off x="0" y="915566"/>
            <a:ext cx="3427027" cy="33887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Optimal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Estimation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Levenberg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-Marquardt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scheme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Radiative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Transfer Simulator (ARTS)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clear-sky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scene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log(VMR</a:t>
            </a:r>
            <a:r>
              <a:rPr lang="de-DE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H2O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same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ranges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Stevens et al. (2017)</a:t>
            </a:r>
            <a:b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Adjust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8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6E36B52A-6031-A141-9338-8C377EA4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3D882E8-F54C-9F4E-A13A-9EBFD643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95" y="9790"/>
            <a:ext cx="6591808" cy="752936"/>
          </a:xfrm>
        </p:spPr>
        <p:txBody>
          <a:bodyPr/>
          <a:lstStyle/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Synthetic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case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study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EML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0B5FE96-E35D-0E41-BE14-2D4C8B99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23" b="30319"/>
          <a:stretch/>
        </p:blipFill>
        <p:spPr>
          <a:xfrm>
            <a:off x="2392567" y="1275606"/>
            <a:ext cx="7632841" cy="2901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545AB-53C9-D747-93B1-EAF68700A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83" t="7151" r="14151" b="85670"/>
          <a:stretch/>
        </p:blipFill>
        <p:spPr>
          <a:xfrm>
            <a:off x="7829803" y="1441473"/>
            <a:ext cx="1134685" cy="626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3F2482-4A49-5F4D-88DD-BB5DA6FE8BD8}"/>
              </a:ext>
            </a:extLst>
          </p:cNvPr>
          <p:cNvSpPr txBox="1"/>
          <p:nvPr/>
        </p:nvSpPr>
        <p:spPr>
          <a:xfrm>
            <a:off x="0" y="915566"/>
            <a:ext cx="3427027" cy="33887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Optimal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Estimation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Levenberg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-Marquardt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scheme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Radiative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Transfer Simulator (ARTS)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clear-sky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scene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log(VMR</a:t>
            </a:r>
            <a:r>
              <a:rPr lang="de-DE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H2O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same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ranges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Stevens et al. (2017)</a:t>
            </a:r>
            <a:b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Adjust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1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6E36B52A-6031-A141-9338-8C377EA4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3D882E8-F54C-9F4E-A13A-9EBFD643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95" y="9790"/>
            <a:ext cx="6591808" cy="752936"/>
          </a:xfrm>
        </p:spPr>
        <p:txBody>
          <a:bodyPr/>
          <a:lstStyle/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Synthetic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case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study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EML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0B5FE96-E35D-0E41-BE14-2D4C8B99C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23" b="30319"/>
          <a:stretch/>
        </p:blipFill>
        <p:spPr>
          <a:xfrm>
            <a:off x="2392567" y="1275606"/>
            <a:ext cx="7632841" cy="2901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545AB-53C9-D747-93B1-EAF68700A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83" t="7151" r="14151" b="85670"/>
          <a:stretch/>
        </p:blipFill>
        <p:spPr>
          <a:xfrm>
            <a:off x="7829803" y="1441473"/>
            <a:ext cx="1134685" cy="626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050C87-976F-4E43-B592-9B779BF0A0F3}"/>
              </a:ext>
            </a:extLst>
          </p:cNvPr>
          <p:cNvSpPr txBox="1"/>
          <p:nvPr/>
        </p:nvSpPr>
        <p:spPr>
          <a:xfrm>
            <a:off x="0" y="4176720"/>
            <a:ext cx="3563888" cy="6787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Case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study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shows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that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blindspot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can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reproduced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and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circumvented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. 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85C0A-BBCD-4343-910E-31F389CCD1D8}"/>
              </a:ext>
            </a:extLst>
          </p:cNvPr>
          <p:cNvSpPr txBox="1"/>
          <p:nvPr/>
        </p:nvSpPr>
        <p:spPr>
          <a:xfrm>
            <a:off x="-2508422" y="580768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7EBA9-380D-1847-8CE5-DF6CA09603D3}"/>
              </a:ext>
            </a:extLst>
          </p:cNvPr>
          <p:cNvSpPr txBox="1"/>
          <p:nvPr/>
        </p:nvSpPr>
        <p:spPr>
          <a:xfrm>
            <a:off x="0" y="915566"/>
            <a:ext cx="3427027" cy="33887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Optimal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Estimation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Levenberg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-Marquardt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scheme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Radiative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Transfer Simulator (ARTS)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clear-sky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scene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log(VMR</a:t>
            </a:r>
            <a:r>
              <a:rPr lang="de-DE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H2O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same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ranges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Stevens et al. (2017)</a:t>
            </a:r>
            <a:b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Adjust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9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6E36B52A-6031-A141-9338-8C377EA4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3D882E8-F54C-9F4E-A13A-9EBFD643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95" y="9790"/>
            <a:ext cx="6591808" cy="752936"/>
          </a:xfrm>
        </p:spPr>
        <p:txBody>
          <a:bodyPr/>
          <a:lstStyle/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Synthetic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case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study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EML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0B5FE96-E35D-0E41-BE14-2D4C8B99C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23" b="30319"/>
          <a:stretch/>
        </p:blipFill>
        <p:spPr>
          <a:xfrm>
            <a:off x="2392567" y="1275606"/>
            <a:ext cx="7632841" cy="2901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545AB-53C9-D747-93B1-EAF68700A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83" t="7151" r="14151" b="85670"/>
          <a:stretch/>
        </p:blipFill>
        <p:spPr>
          <a:xfrm>
            <a:off x="7829803" y="1441473"/>
            <a:ext cx="1134685" cy="626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050C87-976F-4E43-B592-9B779BF0A0F3}"/>
              </a:ext>
            </a:extLst>
          </p:cNvPr>
          <p:cNvSpPr txBox="1"/>
          <p:nvPr/>
        </p:nvSpPr>
        <p:spPr>
          <a:xfrm>
            <a:off x="0" y="4176720"/>
            <a:ext cx="3563888" cy="6787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Case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study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shows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that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blindspot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can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reproduced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and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circumvented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. 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33FCE8-DFBF-B749-9F00-DFBAF0B70950}"/>
              </a:ext>
            </a:extLst>
          </p:cNvPr>
          <p:cNvSpPr/>
          <p:nvPr/>
        </p:nvSpPr>
        <p:spPr>
          <a:xfrm>
            <a:off x="4366233" y="4293214"/>
            <a:ext cx="483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How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do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these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results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apply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real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observations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?</a:t>
            </a:r>
            <a:endParaRPr lang="en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39620-29AA-AF4E-80E0-5AC12AE405AA}"/>
              </a:ext>
            </a:extLst>
          </p:cNvPr>
          <p:cNvSpPr txBox="1"/>
          <p:nvPr/>
        </p:nvSpPr>
        <p:spPr>
          <a:xfrm>
            <a:off x="0" y="915566"/>
            <a:ext cx="3427027" cy="33887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Optimal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Estimation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Levenberg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-Marquardt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scheme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Radiative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Transfer Simulator (ARTS)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clear-sky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scene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log(VMR</a:t>
            </a:r>
            <a:r>
              <a:rPr lang="de-DE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H2O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same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ranges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Stevens et al. (2017)</a:t>
            </a:r>
            <a:b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Adjust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40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6E36B52A-6031-A141-9338-8C377EA4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9D52A6D6-3B8D-0E4B-8E6F-9A21B7AD497E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EMLs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operational L2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products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35784D-243B-424C-A332-4541A8D131A9}"/>
              </a:ext>
            </a:extLst>
          </p:cNvPr>
          <p:cNvSpPr txBox="1"/>
          <p:nvPr/>
        </p:nvSpPr>
        <p:spPr>
          <a:xfrm>
            <a:off x="881844" y="440111"/>
            <a:ext cx="7380312" cy="3644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EML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quantify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2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957A0D9-4459-3947-A954-10B56D723F6C}"/>
              </a:ext>
            </a:extLst>
          </p:cNvPr>
          <p:cNvSpPr/>
          <p:nvPr/>
        </p:nvSpPr>
        <p:spPr>
          <a:xfrm>
            <a:off x="1240766" y="672484"/>
            <a:ext cx="3564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Romps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et al. (2014),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Journal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endParaRPr lang="de-DE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ERA – Interim 500 hPa relative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humidity</a:t>
            </a:r>
            <a:endParaRPr lang="en-DE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608ED6-BA5A-0B4C-9B60-F8065DD05AF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3">
            <a:extLst>
              <a:ext uri="{FF2B5EF4-FFF2-40B4-BE49-F238E27FC236}">
                <a16:creationId xmlns:a16="http://schemas.microsoft.com/office/drawing/2014/main" id="{D0E763A2-A7FE-2D4D-8339-B6F19978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069B3C3-746E-5745-8BFE-63410835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3" y="1115929"/>
            <a:ext cx="5442411" cy="15927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C9010C-8E6E-CB42-88EF-EA249CDFDCFF}"/>
              </a:ext>
            </a:extLst>
          </p:cNvPr>
          <p:cNvSpPr txBox="1"/>
          <p:nvPr/>
        </p:nvSpPr>
        <p:spPr>
          <a:xfrm>
            <a:off x="323528" y="2862148"/>
            <a:ext cx="5184576" cy="17930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743526BB-F07A-F746-B5AB-B820A96D2121}"/>
              </a:ext>
            </a:extLst>
          </p:cNvPr>
          <p:cNvSpPr txBox="1">
            <a:spLocks/>
          </p:cNvSpPr>
          <p:nvPr/>
        </p:nvSpPr>
        <p:spPr>
          <a:xfrm>
            <a:off x="1237995" y="9790"/>
            <a:ext cx="6591808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Relative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Humidity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in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the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tropics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43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E47BF-0684-FA4F-904F-3F74FF65D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257"/>
          <a:stretch/>
        </p:blipFill>
        <p:spPr>
          <a:xfrm>
            <a:off x="486986" y="775574"/>
            <a:ext cx="3436942" cy="41989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9CBEA-5065-B74B-9FA6-18421B2FD4C4}"/>
              </a:ext>
            </a:extLst>
          </p:cNvPr>
          <p:cNvSpPr txBox="1"/>
          <p:nvPr/>
        </p:nvSpPr>
        <p:spPr>
          <a:xfrm>
            <a:off x="2123728" y="1275606"/>
            <a:ext cx="1656184" cy="864096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 anchor="ctr">
            <a:normAutofit lnSpcReduction="10000"/>
          </a:bodyPr>
          <a:lstStyle/>
          <a:p>
            <a:r>
              <a:rPr lang="en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⏤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 h</a:t>
            </a:r>
            <a:r>
              <a:rPr lang="en-DE" sz="1400" dirty="0">
                <a:latin typeface="Calibri" panose="020F0502020204030204" pitchFamily="34" charset="0"/>
                <a:cs typeface="Calibri" panose="020F0502020204030204" pitchFamily="34" charset="0"/>
              </a:rPr>
              <a:t>umidity profile</a:t>
            </a:r>
            <a:endParaRPr lang="en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E" sz="1400" dirty="0">
                <a:latin typeface="Calibri" panose="020F0502020204030204" pitchFamily="34" charset="0"/>
                <a:cs typeface="Calibri" panose="020F0502020204030204" pitchFamily="34" charset="0"/>
              </a:rPr>
              <a:t>---   reference profile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     dry anomaly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     moist anomaly </a:t>
            </a:r>
            <a:endParaRPr lang="en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21B03-0C6C-6947-8BDB-DC9FB2DB44AE}"/>
              </a:ext>
            </a:extLst>
          </p:cNvPr>
          <p:cNvSpPr txBox="1"/>
          <p:nvPr/>
        </p:nvSpPr>
        <p:spPr>
          <a:xfrm>
            <a:off x="2206880" y="1779662"/>
            <a:ext cx="207720" cy="77134"/>
          </a:xfrm>
          <a:prstGeom prst="rect">
            <a:avLst/>
          </a:prstGeom>
          <a:solidFill>
            <a:srgbClr val="FFA333"/>
          </a:solidFill>
          <a:ln w="12700">
            <a:noFill/>
          </a:ln>
        </p:spPr>
        <p:txBody>
          <a:bodyPr wrap="none" rtlCol="0" anchor="ctr">
            <a:normAutofit fontScale="25000" lnSpcReduction="20000"/>
          </a:bodyPr>
          <a:lstStyle/>
          <a:p>
            <a:endParaRPr lang="en-DE" sz="1400" dirty="0"/>
          </a:p>
          <a:p>
            <a:endParaRPr lang="en-DE" sz="1400" dirty="0"/>
          </a:p>
          <a:p>
            <a:endParaRPr lang="en-D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428C5-C205-EB41-84D6-3425AE53A095}"/>
              </a:ext>
            </a:extLst>
          </p:cNvPr>
          <p:cNvSpPr txBox="1"/>
          <p:nvPr/>
        </p:nvSpPr>
        <p:spPr>
          <a:xfrm>
            <a:off x="2206800" y="1970214"/>
            <a:ext cx="207720" cy="77134"/>
          </a:xfrm>
          <a:prstGeom prst="rect">
            <a:avLst/>
          </a:prstGeom>
          <a:solidFill>
            <a:srgbClr val="6481DF"/>
          </a:solidFill>
          <a:ln w="12700">
            <a:noFill/>
          </a:ln>
        </p:spPr>
        <p:txBody>
          <a:bodyPr wrap="none" rtlCol="0" anchor="ctr">
            <a:normAutofit fontScale="25000" lnSpcReduction="20000"/>
          </a:bodyPr>
          <a:lstStyle/>
          <a:p>
            <a:endParaRPr lang="en-DE" sz="1400" dirty="0"/>
          </a:p>
          <a:p>
            <a:endParaRPr lang="en-DE" sz="1400" dirty="0"/>
          </a:p>
          <a:p>
            <a:endParaRPr lang="en-DE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058912" y="2170176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2D695A23-4F12-A54E-95D9-71410AC35CF1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EMLs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operational L2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products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9E86EF-ED92-A744-95A8-B5D60179C25F}"/>
              </a:ext>
            </a:extLst>
          </p:cNvPr>
          <p:cNvSpPr txBox="1"/>
          <p:nvPr/>
        </p:nvSpPr>
        <p:spPr>
          <a:xfrm>
            <a:off x="881844" y="440111"/>
            <a:ext cx="7794612" cy="3644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EML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quantify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4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E47BF-0684-FA4F-904F-3F74FF65D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257"/>
          <a:stretch/>
        </p:blipFill>
        <p:spPr>
          <a:xfrm>
            <a:off x="486986" y="775574"/>
            <a:ext cx="3436942" cy="41989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9CBEA-5065-B74B-9FA6-18421B2FD4C4}"/>
              </a:ext>
            </a:extLst>
          </p:cNvPr>
          <p:cNvSpPr txBox="1"/>
          <p:nvPr/>
        </p:nvSpPr>
        <p:spPr>
          <a:xfrm>
            <a:off x="2123728" y="1275606"/>
            <a:ext cx="1656184" cy="864096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 anchor="ctr">
            <a:normAutofit lnSpcReduction="10000"/>
          </a:bodyPr>
          <a:lstStyle/>
          <a:p>
            <a:r>
              <a:rPr lang="en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⏤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 h</a:t>
            </a:r>
            <a:r>
              <a:rPr lang="en-DE" sz="1400" dirty="0">
                <a:latin typeface="Calibri" panose="020F0502020204030204" pitchFamily="34" charset="0"/>
                <a:cs typeface="Calibri" panose="020F0502020204030204" pitchFamily="34" charset="0"/>
              </a:rPr>
              <a:t>umidity profile</a:t>
            </a:r>
            <a:endParaRPr lang="en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E" sz="1400" dirty="0">
                <a:latin typeface="Calibri" panose="020F0502020204030204" pitchFamily="34" charset="0"/>
                <a:cs typeface="Calibri" panose="020F0502020204030204" pitchFamily="34" charset="0"/>
              </a:rPr>
              <a:t>---   reference profile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     dry anomaly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     moist anomaly </a:t>
            </a:r>
            <a:endParaRPr lang="en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21B03-0C6C-6947-8BDB-DC9FB2DB44AE}"/>
              </a:ext>
            </a:extLst>
          </p:cNvPr>
          <p:cNvSpPr txBox="1"/>
          <p:nvPr/>
        </p:nvSpPr>
        <p:spPr>
          <a:xfrm>
            <a:off x="2206880" y="1779662"/>
            <a:ext cx="207720" cy="77134"/>
          </a:xfrm>
          <a:prstGeom prst="rect">
            <a:avLst/>
          </a:prstGeom>
          <a:solidFill>
            <a:srgbClr val="FFA333"/>
          </a:solidFill>
          <a:ln w="12700">
            <a:noFill/>
          </a:ln>
        </p:spPr>
        <p:txBody>
          <a:bodyPr wrap="none" rtlCol="0" anchor="ctr">
            <a:normAutofit fontScale="25000" lnSpcReduction="20000"/>
          </a:bodyPr>
          <a:lstStyle/>
          <a:p>
            <a:endParaRPr lang="en-DE" sz="1400" dirty="0"/>
          </a:p>
          <a:p>
            <a:endParaRPr lang="en-DE" sz="1400" dirty="0"/>
          </a:p>
          <a:p>
            <a:endParaRPr lang="en-D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428C5-C205-EB41-84D6-3425AE53A095}"/>
              </a:ext>
            </a:extLst>
          </p:cNvPr>
          <p:cNvSpPr txBox="1"/>
          <p:nvPr/>
        </p:nvSpPr>
        <p:spPr>
          <a:xfrm>
            <a:off x="2206800" y="1970214"/>
            <a:ext cx="207720" cy="77134"/>
          </a:xfrm>
          <a:prstGeom prst="rect">
            <a:avLst/>
          </a:prstGeom>
          <a:solidFill>
            <a:srgbClr val="6481DF"/>
          </a:solidFill>
          <a:ln w="12700">
            <a:noFill/>
          </a:ln>
        </p:spPr>
        <p:txBody>
          <a:bodyPr wrap="none" rtlCol="0" anchor="ctr">
            <a:normAutofit fontScale="25000" lnSpcReduction="20000"/>
          </a:bodyPr>
          <a:lstStyle/>
          <a:p>
            <a:endParaRPr lang="en-DE" sz="1400" dirty="0"/>
          </a:p>
          <a:p>
            <a:endParaRPr lang="en-DE" sz="1400" dirty="0"/>
          </a:p>
          <a:p>
            <a:endParaRPr lang="en-DE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058912" y="2170176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6" name="Titel 3">
            <a:extLst>
              <a:ext uri="{FF2B5EF4-FFF2-40B4-BE49-F238E27FC236}">
                <a16:creationId xmlns:a16="http://schemas.microsoft.com/office/drawing/2014/main" id="{9C7BBE3F-519D-6440-A585-7A9611F4AB36}"/>
              </a:ext>
            </a:extLst>
          </p:cNvPr>
          <p:cNvSpPr txBox="1">
            <a:spLocks/>
          </p:cNvSpPr>
          <p:nvPr/>
        </p:nvSpPr>
        <p:spPr bwMode="auto">
          <a:xfrm>
            <a:off x="4639132" y="915566"/>
            <a:ext cx="4469372" cy="382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de-DE" sz="18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Reference </a:t>
            </a:r>
            <a:r>
              <a:rPr lang="de-DE" sz="18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profile</a:t>
            </a:r>
            <a:r>
              <a:rPr lang="de-DE" sz="18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2nd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order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least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square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fit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b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</a:b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log-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humidity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profile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</a:t>
            </a:r>
          </a:p>
          <a:p>
            <a:pPr algn="l"/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Fit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from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surface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to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100 hPa.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Only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consider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anomalies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between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b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</a:b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900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and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100 hPa.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A226F6-AB43-144F-A521-77E38C42C9F8}"/>
                  </a:ext>
                </a:extLst>
              </p:cNvPr>
              <p:cNvSpPr txBox="1"/>
              <p:nvPr/>
            </p:nvSpPr>
            <p:spPr>
              <a:xfrm>
                <a:off x="5050904" y="1890237"/>
                <a:ext cx="2833464" cy="321473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none" lIns="0" tIns="0" rIns="0" bIns="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𝑉𝑀𝑅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  <m: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DE" sz="1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A226F6-AB43-144F-A521-77E38C42C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04" y="1890237"/>
                <a:ext cx="2833464" cy="321473"/>
              </a:xfrm>
              <a:prstGeom prst="rect">
                <a:avLst/>
              </a:prstGeom>
              <a:blipFill>
                <a:blip r:embed="rId3"/>
                <a:stretch>
                  <a:fillRect l="-444"/>
                </a:stretch>
              </a:blip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el 3">
            <a:extLst>
              <a:ext uri="{FF2B5EF4-FFF2-40B4-BE49-F238E27FC236}">
                <a16:creationId xmlns:a16="http://schemas.microsoft.com/office/drawing/2014/main" id="{756AA710-D4F9-234C-A96D-3F939FF614B0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EMLs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operational L2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products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2D0578-94C8-2B46-B0B0-0B1E3B407E81}"/>
              </a:ext>
            </a:extLst>
          </p:cNvPr>
          <p:cNvSpPr txBox="1"/>
          <p:nvPr/>
        </p:nvSpPr>
        <p:spPr>
          <a:xfrm>
            <a:off x="881844" y="440111"/>
            <a:ext cx="7794612" cy="3644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EML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quantify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69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E47BF-0684-FA4F-904F-3F74FF65D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257"/>
          <a:stretch/>
        </p:blipFill>
        <p:spPr>
          <a:xfrm>
            <a:off x="486986" y="775574"/>
            <a:ext cx="3436942" cy="41989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9CBEA-5065-B74B-9FA6-18421B2FD4C4}"/>
              </a:ext>
            </a:extLst>
          </p:cNvPr>
          <p:cNvSpPr txBox="1"/>
          <p:nvPr/>
        </p:nvSpPr>
        <p:spPr>
          <a:xfrm>
            <a:off x="2123728" y="1275606"/>
            <a:ext cx="1656184" cy="864096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 anchor="ctr">
            <a:normAutofit lnSpcReduction="10000"/>
          </a:bodyPr>
          <a:lstStyle/>
          <a:p>
            <a:r>
              <a:rPr lang="en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⏤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 h</a:t>
            </a:r>
            <a:r>
              <a:rPr lang="en-DE" sz="1400" dirty="0">
                <a:latin typeface="Calibri" panose="020F0502020204030204" pitchFamily="34" charset="0"/>
                <a:cs typeface="Calibri" panose="020F0502020204030204" pitchFamily="34" charset="0"/>
              </a:rPr>
              <a:t>umidity profile</a:t>
            </a:r>
            <a:endParaRPr lang="en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E" sz="1400" dirty="0">
                <a:latin typeface="Calibri" panose="020F0502020204030204" pitchFamily="34" charset="0"/>
                <a:cs typeface="Calibri" panose="020F0502020204030204" pitchFamily="34" charset="0"/>
              </a:rPr>
              <a:t>---   reference profile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     dry anomaly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     moist anomaly </a:t>
            </a:r>
            <a:endParaRPr lang="en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21B03-0C6C-6947-8BDB-DC9FB2DB44AE}"/>
              </a:ext>
            </a:extLst>
          </p:cNvPr>
          <p:cNvSpPr txBox="1"/>
          <p:nvPr/>
        </p:nvSpPr>
        <p:spPr>
          <a:xfrm>
            <a:off x="2206880" y="1779662"/>
            <a:ext cx="207720" cy="77134"/>
          </a:xfrm>
          <a:prstGeom prst="rect">
            <a:avLst/>
          </a:prstGeom>
          <a:solidFill>
            <a:srgbClr val="FFA333"/>
          </a:solidFill>
          <a:ln w="12700">
            <a:noFill/>
          </a:ln>
        </p:spPr>
        <p:txBody>
          <a:bodyPr wrap="none" rtlCol="0" anchor="ctr">
            <a:normAutofit fontScale="25000" lnSpcReduction="20000"/>
          </a:bodyPr>
          <a:lstStyle/>
          <a:p>
            <a:endParaRPr lang="en-DE" sz="1400" dirty="0"/>
          </a:p>
          <a:p>
            <a:endParaRPr lang="en-DE" sz="1400" dirty="0"/>
          </a:p>
          <a:p>
            <a:endParaRPr lang="en-D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428C5-C205-EB41-84D6-3425AE53A095}"/>
              </a:ext>
            </a:extLst>
          </p:cNvPr>
          <p:cNvSpPr txBox="1"/>
          <p:nvPr/>
        </p:nvSpPr>
        <p:spPr>
          <a:xfrm>
            <a:off x="2206800" y="1970214"/>
            <a:ext cx="207720" cy="77134"/>
          </a:xfrm>
          <a:prstGeom prst="rect">
            <a:avLst/>
          </a:prstGeom>
          <a:solidFill>
            <a:srgbClr val="6481DF"/>
          </a:solidFill>
          <a:ln w="12700">
            <a:noFill/>
          </a:ln>
        </p:spPr>
        <p:txBody>
          <a:bodyPr wrap="none" rtlCol="0" anchor="ctr">
            <a:normAutofit fontScale="25000" lnSpcReduction="20000"/>
          </a:bodyPr>
          <a:lstStyle/>
          <a:p>
            <a:endParaRPr lang="en-DE" sz="1400" dirty="0"/>
          </a:p>
          <a:p>
            <a:endParaRPr lang="en-DE" sz="1400" dirty="0"/>
          </a:p>
          <a:p>
            <a:endParaRPr lang="en-DE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058912" y="2170176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6" name="Titel 3">
            <a:extLst>
              <a:ext uri="{FF2B5EF4-FFF2-40B4-BE49-F238E27FC236}">
                <a16:creationId xmlns:a16="http://schemas.microsoft.com/office/drawing/2014/main" id="{9C7BBE3F-519D-6440-A585-7A9611F4AB36}"/>
              </a:ext>
            </a:extLst>
          </p:cNvPr>
          <p:cNvSpPr txBox="1">
            <a:spLocks/>
          </p:cNvSpPr>
          <p:nvPr/>
        </p:nvSpPr>
        <p:spPr bwMode="auto">
          <a:xfrm>
            <a:off x="4639132" y="915566"/>
            <a:ext cx="4469372" cy="382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de-DE" sz="18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Reference </a:t>
            </a:r>
            <a:r>
              <a:rPr lang="de-DE" sz="18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profile</a:t>
            </a:r>
            <a:r>
              <a:rPr lang="de-DE" sz="18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2nd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order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least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square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fit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b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</a:b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log-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humidity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profile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</a:t>
            </a:r>
          </a:p>
          <a:p>
            <a:pPr algn="l"/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Fit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from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surface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to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100 hPa.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Only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consider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anomalies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between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b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</a:b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900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and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100 hPa.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A226F6-AB43-144F-A521-77E38C42C9F8}"/>
                  </a:ext>
                </a:extLst>
              </p:cNvPr>
              <p:cNvSpPr txBox="1"/>
              <p:nvPr/>
            </p:nvSpPr>
            <p:spPr>
              <a:xfrm>
                <a:off x="5050904" y="1890237"/>
                <a:ext cx="2833464" cy="321473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none" lIns="0" tIns="0" rIns="0" bIns="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𝑉𝑀𝑅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  <m: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DE" sz="1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A226F6-AB43-144F-A521-77E38C42C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04" y="1890237"/>
                <a:ext cx="2833464" cy="321473"/>
              </a:xfrm>
              <a:prstGeom prst="rect">
                <a:avLst/>
              </a:prstGeom>
              <a:blipFill>
                <a:blip r:embed="rId3"/>
                <a:stretch>
                  <a:fillRect l="-444"/>
                </a:stretch>
              </a:blip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71D53C6B-037C-2447-98C2-E7C00E838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219822"/>
            <a:ext cx="720080" cy="5343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4D44AA-22D8-FD4D-9C60-DFC962691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166" y="3676469"/>
            <a:ext cx="852810" cy="2634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FB0D37-FC83-DF4D-A9D0-6AA702425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433" y="3644627"/>
            <a:ext cx="1313439" cy="367283"/>
          </a:xfrm>
          <a:prstGeom prst="rect">
            <a:avLst/>
          </a:prstGeom>
        </p:spPr>
      </p:pic>
      <p:sp>
        <p:nvSpPr>
          <p:cNvPr id="23" name="Titel 3">
            <a:extLst>
              <a:ext uri="{FF2B5EF4-FFF2-40B4-BE49-F238E27FC236}">
                <a16:creationId xmlns:a16="http://schemas.microsoft.com/office/drawing/2014/main" id="{DEB69170-2119-2C43-8946-7A1B34FAFB1E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EMLs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operational L2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products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018B17-975F-FE4E-BBC5-C705D28F7EFF}"/>
              </a:ext>
            </a:extLst>
          </p:cNvPr>
          <p:cNvSpPr txBox="1"/>
          <p:nvPr/>
        </p:nvSpPr>
        <p:spPr>
          <a:xfrm>
            <a:off x="881844" y="440111"/>
            <a:ext cx="7794612" cy="3644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EML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quantify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1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E47BF-0684-FA4F-904F-3F74FF65D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257"/>
          <a:stretch/>
        </p:blipFill>
        <p:spPr>
          <a:xfrm>
            <a:off x="486986" y="775574"/>
            <a:ext cx="3436942" cy="41989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9CBEA-5065-B74B-9FA6-18421B2FD4C4}"/>
              </a:ext>
            </a:extLst>
          </p:cNvPr>
          <p:cNvSpPr txBox="1"/>
          <p:nvPr/>
        </p:nvSpPr>
        <p:spPr>
          <a:xfrm>
            <a:off x="2123728" y="1275606"/>
            <a:ext cx="1656184" cy="864096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 anchor="ctr">
            <a:normAutofit lnSpcReduction="10000"/>
          </a:bodyPr>
          <a:lstStyle/>
          <a:p>
            <a:r>
              <a:rPr lang="en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⏤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 h</a:t>
            </a:r>
            <a:r>
              <a:rPr lang="en-DE" sz="1400" dirty="0">
                <a:latin typeface="Calibri" panose="020F0502020204030204" pitchFamily="34" charset="0"/>
                <a:cs typeface="Calibri" panose="020F0502020204030204" pitchFamily="34" charset="0"/>
              </a:rPr>
              <a:t>umidity profile</a:t>
            </a:r>
            <a:endParaRPr lang="en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E" sz="1400" dirty="0">
                <a:latin typeface="Calibri" panose="020F0502020204030204" pitchFamily="34" charset="0"/>
                <a:cs typeface="Calibri" panose="020F0502020204030204" pitchFamily="34" charset="0"/>
              </a:rPr>
              <a:t>---   reference profile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     dry anomaly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     moist anomaly </a:t>
            </a:r>
            <a:endParaRPr lang="en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21B03-0C6C-6947-8BDB-DC9FB2DB44AE}"/>
              </a:ext>
            </a:extLst>
          </p:cNvPr>
          <p:cNvSpPr txBox="1"/>
          <p:nvPr/>
        </p:nvSpPr>
        <p:spPr>
          <a:xfrm>
            <a:off x="2206880" y="1779662"/>
            <a:ext cx="207720" cy="77134"/>
          </a:xfrm>
          <a:prstGeom prst="rect">
            <a:avLst/>
          </a:prstGeom>
          <a:solidFill>
            <a:srgbClr val="FFA333"/>
          </a:solidFill>
          <a:ln w="12700">
            <a:noFill/>
          </a:ln>
        </p:spPr>
        <p:txBody>
          <a:bodyPr wrap="none" rtlCol="0" anchor="ctr">
            <a:normAutofit fontScale="25000" lnSpcReduction="20000"/>
          </a:bodyPr>
          <a:lstStyle/>
          <a:p>
            <a:endParaRPr lang="en-DE" sz="1400" dirty="0"/>
          </a:p>
          <a:p>
            <a:endParaRPr lang="en-DE" sz="1400" dirty="0"/>
          </a:p>
          <a:p>
            <a:endParaRPr lang="en-D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428C5-C205-EB41-84D6-3425AE53A095}"/>
              </a:ext>
            </a:extLst>
          </p:cNvPr>
          <p:cNvSpPr txBox="1"/>
          <p:nvPr/>
        </p:nvSpPr>
        <p:spPr>
          <a:xfrm>
            <a:off x="2206800" y="1970214"/>
            <a:ext cx="207720" cy="77134"/>
          </a:xfrm>
          <a:prstGeom prst="rect">
            <a:avLst/>
          </a:prstGeom>
          <a:solidFill>
            <a:srgbClr val="6481DF"/>
          </a:solidFill>
          <a:ln w="12700">
            <a:noFill/>
          </a:ln>
        </p:spPr>
        <p:txBody>
          <a:bodyPr wrap="none" rtlCol="0" anchor="ctr">
            <a:normAutofit fontScale="25000" lnSpcReduction="20000"/>
          </a:bodyPr>
          <a:lstStyle/>
          <a:p>
            <a:endParaRPr lang="en-DE" sz="1400" dirty="0"/>
          </a:p>
          <a:p>
            <a:endParaRPr lang="en-DE" sz="1400" dirty="0"/>
          </a:p>
          <a:p>
            <a:endParaRPr lang="en-DE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058912" y="2170176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6" name="Titel 3">
            <a:extLst>
              <a:ext uri="{FF2B5EF4-FFF2-40B4-BE49-F238E27FC236}">
                <a16:creationId xmlns:a16="http://schemas.microsoft.com/office/drawing/2014/main" id="{9C7BBE3F-519D-6440-A585-7A9611F4AB36}"/>
              </a:ext>
            </a:extLst>
          </p:cNvPr>
          <p:cNvSpPr txBox="1">
            <a:spLocks/>
          </p:cNvSpPr>
          <p:nvPr/>
        </p:nvSpPr>
        <p:spPr bwMode="auto">
          <a:xfrm>
            <a:off x="4639132" y="915566"/>
            <a:ext cx="4469372" cy="382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de-DE" sz="18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Reference </a:t>
            </a:r>
            <a:r>
              <a:rPr lang="de-DE" sz="18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profile</a:t>
            </a:r>
            <a:r>
              <a:rPr lang="de-DE" sz="18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2nd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order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least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square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fit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b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</a:b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log-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humidity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profile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</a:t>
            </a:r>
          </a:p>
          <a:p>
            <a:pPr algn="l"/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Fit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from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surface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to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100 hPa.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Only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consider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anomalies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between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b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</a:b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900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and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100 hPa.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itchFamily="2" charset="2"/>
              <a:buChar char="à"/>
            </a:pP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Apply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to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retrieval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product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and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reference</a:t>
            </a:r>
            <a:b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dataset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then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compare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metrics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statistically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.</a:t>
            </a:r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A226F6-AB43-144F-A521-77E38C42C9F8}"/>
                  </a:ext>
                </a:extLst>
              </p:cNvPr>
              <p:cNvSpPr txBox="1"/>
              <p:nvPr/>
            </p:nvSpPr>
            <p:spPr>
              <a:xfrm>
                <a:off x="5050904" y="1890237"/>
                <a:ext cx="2833464" cy="321473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none" lIns="0" tIns="0" rIns="0" bIns="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𝑉𝑀𝑅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  <m: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DE" sz="1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A226F6-AB43-144F-A521-77E38C42C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04" y="1890237"/>
                <a:ext cx="2833464" cy="321473"/>
              </a:xfrm>
              <a:prstGeom prst="rect">
                <a:avLst/>
              </a:prstGeom>
              <a:blipFill>
                <a:blip r:embed="rId3"/>
                <a:stretch>
                  <a:fillRect l="-444"/>
                </a:stretch>
              </a:blip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71D53C6B-037C-2447-98C2-E7C00E838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219822"/>
            <a:ext cx="720080" cy="5343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4D44AA-22D8-FD4D-9C60-DFC962691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166" y="3676469"/>
            <a:ext cx="852810" cy="2634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FB0D37-FC83-DF4D-A9D0-6AA702425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433" y="3644627"/>
            <a:ext cx="1313439" cy="367283"/>
          </a:xfrm>
          <a:prstGeom prst="rect">
            <a:avLst/>
          </a:prstGeom>
        </p:spPr>
      </p:pic>
      <p:sp>
        <p:nvSpPr>
          <p:cNvPr id="23" name="Titel 3">
            <a:extLst>
              <a:ext uri="{FF2B5EF4-FFF2-40B4-BE49-F238E27FC236}">
                <a16:creationId xmlns:a16="http://schemas.microsoft.com/office/drawing/2014/main" id="{8C4D9D6A-161E-3245-913E-1F455BBE82AB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EMLs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operational L2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products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6957F2-2918-EC4E-8FD2-35453255DF11}"/>
              </a:ext>
            </a:extLst>
          </p:cNvPr>
          <p:cNvSpPr txBox="1"/>
          <p:nvPr/>
        </p:nvSpPr>
        <p:spPr>
          <a:xfrm>
            <a:off x="881844" y="440111"/>
            <a:ext cx="7794612" cy="3644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EML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quantify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4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058912" y="2170176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1025" name="Picture 1" descr="GRUAN station map">
            <a:extLst>
              <a:ext uri="{FF2B5EF4-FFF2-40B4-BE49-F238E27FC236}">
                <a16:creationId xmlns:a16="http://schemas.microsoft.com/office/drawing/2014/main" id="{EF765453-698E-6A47-BCE9-15D94D95F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51" y="851875"/>
            <a:ext cx="6699448" cy="38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715C4A-5D82-5C46-85FF-B130D251FA8B}"/>
              </a:ext>
            </a:extLst>
          </p:cNvPr>
          <p:cNvSpPr txBox="1"/>
          <p:nvPr/>
        </p:nvSpPr>
        <p:spPr>
          <a:xfrm>
            <a:off x="1" y="915566"/>
            <a:ext cx="2444550" cy="33887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GRUAN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radiosondes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-term high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radiosonde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FF0DBA-832E-224F-9E91-7830D68E3506}"/>
              </a:ext>
            </a:extLst>
          </p:cNvPr>
          <p:cNvSpPr/>
          <p:nvPr/>
        </p:nvSpPr>
        <p:spPr>
          <a:xfrm>
            <a:off x="4893538" y="4552841"/>
            <a:ext cx="42794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500" dirty="0"/>
              <a:t>https://www.gruan.org/network/sites, 30.11.2021</a:t>
            </a:r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5220E09D-EBC3-5447-89EC-A903FCD5D8EB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EMLs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operational L2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products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75A560-C0DD-AA4B-B43E-4FC66661060B}"/>
              </a:ext>
            </a:extLst>
          </p:cNvPr>
          <p:cNvSpPr txBox="1"/>
          <p:nvPr/>
        </p:nvSpPr>
        <p:spPr>
          <a:xfrm>
            <a:off x="881844" y="440111"/>
            <a:ext cx="7794612" cy="3644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EML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quantify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de-DE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73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GRUAN station map">
            <a:extLst>
              <a:ext uri="{FF2B5EF4-FFF2-40B4-BE49-F238E27FC236}">
                <a16:creationId xmlns:a16="http://schemas.microsoft.com/office/drawing/2014/main" id="{E8965ED6-E354-E24C-8084-5CF0B021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51" y="851875"/>
            <a:ext cx="6699448" cy="38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058912" y="2170176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715C4A-5D82-5C46-85FF-B130D251FA8B}"/>
              </a:ext>
            </a:extLst>
          </p:cNvPr>
          <p:cNvSpPr txBox="1"/>
          <p:nvPr/>
        </p:nvSpPr>
        <p:spPr>
          <a:xfrm>
            <a:off x="0" y="915566"/>
            <a:ext cx="2987823" cy="37430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GRUAN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radiosondes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-term high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radiosonde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Western Pacific warm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pool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suited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Deep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convection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58CEEE-1475-314F-8F8A-B92E4F2D174C}"/>
              </a:ext>
            </a:extLst>
          </p:cNvPr>
          <p:cNvSpPr/>
          <p:nvPr/>
        </p:nvSpPr>
        <p:spPr>
          <a:xfrm>
            <a:off x="7956376" y="2643758"/>
            <a:ext cx="1080120" cy="720080"/>
          </a:xfrm>
          <a:prstGeom prst="ellipse">
            <a:avLst/>
          </a:prstGeom>
          <a:solidFill>
            <a:srgbClr val="C00000">
              <a:alpha val="4676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394060-35D6-C343-A545-4943491D892A}"/>
              </a:ext>
            </a:extLst>
          </p:cNvPr>
          <p:cNvSpPr/>
          <p:nvPr/>
        </p:nvSpPr>
        <p:spPr>
          <a:xfrm>
            <a:off x="4893538" y="4552841"/>
            <a:ext cx="42794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500" dirty="0"/>
              <a:t>https://www.gruan.org/network/sites, 30.11.2021</a:t>
            </a:r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4D5A54D5-79EC-C045-B256-82502731FE68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EMLs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operational L2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products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BD7E4-C305-DE4F-8277-D93B3D5DB3C3}"/>
              </a:ext>
            </a:extLst>
          </p:cNvPr>
          <p:cNvSpPr txBox="1"/>
          <p:nvPr/>
        </p:nvSpPr>
        <p:spPr>
          <a:xfrm>
            <a:off x="881844" y="440111"/>
            <a:ext cx="7794612" cy="3644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EML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quantify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de-DE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16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GRUAN station map">
            <a:extLst>
              <a:ext uri="{FF2B5EF4-FFF2-40B4-BE49-F238E27FC236}">
                <a16:creationId xmlns:a16="http://schemas.microsoft.com/office/drawing/2014/main" id="{79A005D1-D0EA-6D4F-BFC8-A551F5E0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51" y="851875"/>
            <a:ext cx="6699448" cy="38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42832C-867C-D541-B513-F2C1891C4563}"/>
              </a:ext>
            </a:extLst>
          </p:cNvPr>
          <p:cNvSpPr/>
          <p:nvPr/>
        </p:nvSpPr>
        <p:spPr>
          <a:xfrm>
            <a:off x="4893538" y="4552841"/>
            <a:ext cx="42794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500" dirty="0"/>
              <a:t>https://www.gruan.org/network/sites, 30.11.2021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058912" y="2170176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715C4A-5D82-5C46-85FF-B130D251FA8B}"/>
              </a:ext>
            </a:extLst>
          </p:cNvPr>
          <p:cNvSpPr txBox="1"/>
          <p:nvPr/>
        </p:nvSpPr>
        <p:spPr>
          <a:xfrm>
            <a:off x="0" y="915566"/>
            <a:ext cx="2987823" cy="37430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GRUAN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radiosondes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-term high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radiosonde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Western Pacific warm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pool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suited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Deep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convection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Manus Island: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2011 –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min. 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soundings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/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day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UTC +10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hours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00/12 UTC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soundings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coincide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IASI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crossing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time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within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30 min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58CEEE-1475-314F-8F8A-B92E4F2D174C}"/>
              </a:ext>
            </a:extLst>
          </p:cNvPr>
          <p:cNvSpPr/>
          <p:nvPr/>
        </p:nvSpPr>
        <p:spPr>
          <a:xfrm>
            <a:off x="7956376" y="2643758"/>
            <a:ext cx="1080120" cy="720080"/>
          </a:xfrm>
          <a:prstGeom prst="ellipse">
            <a:avLst/>
          </a:prstGeom>
          <a:solidFill>
            <a:srgbClr val="C00000">
              <a:alpha val="4676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C4135011-FF01-4943-9EEF-AF77715436A5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EMLs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operational L2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products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1AEDAA-2A58-BD48-A89F-CA20D2C81749}"/>
              </a:ext>
            </a:extLst>
          </p:cNvPr>
          <p:cNvSpPr txBox="1"/>
          <p:nvPr/>
        </p:nvSpPr>
        <p:spPr>
          <a:xfrm>
            <a:off x="881844" y="440111"/>
            <a:ext cx="7794612" cy="3644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EML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quantify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de-DE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de-DE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6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058912" y="2170176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AD6581D-94B6-A948-BA6E-8C8856EC7A86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– GRUAN / IASI L2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16EC53-CFCE-374C-8A74-9D6A28E5BAE0}"/>
              </a:ext>
            </a:extLst>
          </p:cNvPr>
          <p:cNvSpPr txBox="1"/>
          <p:nvPr/>
        </p:nvSpPr>
        <p:spPr>
          <a:xfrm>
            <a:off x="0" y="555526"/>
            <a:ext cx="2987823" cy="41431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2012 GRUAN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soundings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Manus Island (829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soundings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EUMETSAT IASI L2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058912" y="2170176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AD6581D-94B6-A948-BA6E-8C8856EC7A86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– GRUAN / IASI L2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16EC53-CFCE-374C-8A74-9D6A28E5BAE0}"/>
              </a:ext>
            </a:extLst>
          </p:cNvPr>
          <p:cNvSpPr txBox="1"/>
          <p:nvPr/>
        </p:nvSpPr>
        <p:spPr>
          <a:xfrm>
            <a:off x="0" y="555526"/>
            <a:ext cx="2987823" cy="41431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2012 GRUAN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soundings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Manus Island (829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soundings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EUMETSAT IASI L2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Collocate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IASI L2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GRUAN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soundings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critieria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50 km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30 min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Yields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2061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collocations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551 after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quality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filtering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Calculate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anomaly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collocated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0059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058912" y="2170176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AD6581D-94B6-A948-BA6E-8C8856EC7A86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– GRUAN / IASI L2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16EC53-CFCE-374C-8A74-9D6A28E5BAE0}"/>
              </a:ext>
            </a:extLst>
          </p:cNvPr>
          <p:cNvSpPr txBox="1"/>
          <p:nvPr/>
        </p:nvSpPr>
        <p:spPr>
          <a:xfrm>
            <a:off x="0" y="555526"/>
            <a:ext cx="2987823" cy="41431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2012 GRUAN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soundings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Manus Island (829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soundings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EUMETSAT IASI L2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Collocate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IASI L2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GRUAN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soundings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critieria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50 km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30 min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Yields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2061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collocations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551 after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quality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filtering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Calculate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anomaly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collocated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5825B-6C4A-3043-B871-1DF6C85B8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076" y="419512"/>
            <a:ext cx="4831924" cy="44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8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0E7CBD6F-6F89-824C-AD27-8F613627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980261"/>
            <a:ext cx="3096344" cy="34336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57A0D9-4459-3947-A954-10B56D723F6C}"/>
              </a:ext>
            </a:extLst>
          </p:cNvPr>
          <p:cNvSpPr/>
          <p:nvPr/>
        </p:nvSpPr>
        <p:spPr>
          <a:xfrm>
            <a:off x="1240766" y="672484"/>
            <a:ext cx="3564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Romps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et al. (2014),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Journal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endParaRPr lang="de-DE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ERA – Interim 500 hPa relative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humidity</a:t>
            </a:r>
            <a:endParaRPr lang="en-DE" sz="1400" dirty="0"/>
          </a:p>
        </p:txBody>
      </p:sp>
      <p:sp>
        <p:nvSpPr>
          <p:cNvPr id="16" name="Textfeld 2">
            <a:extLst>
              <a:ext uri="{FF2B5EF4-FFF2-40B4-BE49-F238E27FC236}">
                <a16:creationId xmlns:a16="http://schemas.microsoft.com/office/drawing/2014/main" id="{6D8D1F4C-1EAD-2B4B-AD24-B9DFA1D58C0A}"/>
              </a:ext>
            </a:extLst>
          </p:cNvPr>
          <p:cNvSpPr txBox="1"/>
          <p:nvPr/>
        </p:nvSpPr>
        <p:spPr>
          <a:xfrm>
            <a:off x="6166937" y="729550"/>
            <a:ext cx="2553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ERA - Interim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608ED6-BA5A-0B4C-9B60-F8065DD05AF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3">
            <a:extLst>
              <a:ext uri="{FF2B5EF4-FFF2-40B4-BE49-F238E27FC236}">
                <a16:creationId xmlns:a16="http://schemas.microsoft.com/office/drawing/2014/main" id="{D0E763A2-A7FE-2D4D-8339-B6F19978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069B3C3-746E-5745-8BFE-63410835E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3" y="1115929"/>
            <a:ext cx="5442411" cy="15927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C9010C-8E6E-CB42-88EF-EA249CDFDCFF}"/>
              </a:ext>
            </a:extLst>
          </p:cNvPr>
          <p:cNvSpPr txBox="1"/>
          <p:nvPr/>
        </p:nvSpPr>
        <p:spPr>
          <a:xfrm>
            <a:off x="323528" y="2862148"/>
            <a:ext cx="5184576" cy="17930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Tropical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RH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 C-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shape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743526BB-F07A-F746-B5AB-B820A96D2121}"/>
              </a:ext>
            </a:extLst>
          </p:cNvPr>
          <p:cNvSpPr txBox="1">
            <a:spLocks/>
          </p:cNvSpPr>
          <p:nvPr/>
        </p:nvSpPr>
        <p:spPr>
          <a:xfrm>
            <a:off x="1237995" y="9790"/>
            <a:ext cx="6591808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Relative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Humidity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in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the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tropics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20335-F619-CA47-AC1C-6E3E5935D525}"/>
              </a:ext>
            </a:extLst>
          </p:cNvPr>
          <p:cNvSpPr txBox="1"/>
          <p:nvPr/>
        </p:nvSpPr>
        <p:spPr>
          <a:xfrm>
            <a:off x="6084168" y="3123624"/>
            <a:ext cx="1368152" cy="528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--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tropical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   warm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pool</a:t>
            </a:r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5A5D43-525B-DF4C-AD6F-19B53248650F}"/>
              </a:ext>
            </a:extLst>
          </p:cNvPr>
          <p:cNvCxnSpPr>
            <a:cxnSpLocks/>
          </p:cNvCxnSpPr>
          <p:nvPr/>
        </p:nvCxnSpPr>
        <p:spPr>
          <a:xfrm>
            <a:off x="6192000" y="3507854"/>
            <a:ext cx="827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545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058912" y="2170176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AD6581D-94B6-A948-BA6E-8C8856EC7A86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– GRUAN / IASI L2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16EC53-CFCE-374C-8A74-9D6A28E5BAE0}"/>
              </a:ext>
            </a:extLst>
          </p:cNvPr>
          <p:cNvSpPr txBox="1"/>
          <p:nvPr/>
        </p:nvSpPr>
        <p:spPr>
          <a:xfrm>
            <a:off x="0" y="555526"/>
            <a:ext cx="2987823" cy="41431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2012 GRUAN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soundings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Manus Island (829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soundings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EUMETSAT IASI L2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Collocate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IASI L2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GRUAN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soundings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critieria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50 km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30 min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Yields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2061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collocations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551 after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quality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filtering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Calculate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anomaly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collocated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16FA9-3AB4-134F-8CA2-5BE8FC9DA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076" y="419512"/>
            <a:ext cx="4831924" cy="44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74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058912" y="2170176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AD6581D-94B6-A948-BA6E-8C8856EC7A86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– ERA5 / IASI L2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73FE76-F5A5-0E42-9085-50A0926A237A}"/>
              </a:ext>
            </a:extLst>
          </p:cNvPr>
          <p:cNvSpPr txBox="1"/>
          <p:nvPr/>
        </p:nvSpPr>
        <p:spPr>
          <a:xfrm>
            <a:off x="0" y="555526"/>
            <a:ext cx="3347864" cy="39399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2012 ERA5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reanalysis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on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137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EUMETSAT IASI L2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Collocate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IASI L2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ERA5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critieria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50 km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30 min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Yields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65181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collocations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17970 after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quality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filtering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Calculate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anomaly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collocated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4942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058912" y="2170176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AD6581D-94B6-A948-BA6E-8C8856EC7A86}"/>
              </a:ext>
            </a:extLst>
          </p:cNvPr>
          <p:cNvSpPr txBox="1">
            <a:spLocks/>
          </p:cNvSpPr>
          <p:nvPr/>
        </p:nvSpPr>
        <p:spPr bwMode="auto">
          <a:xfrm>
            <a:off x="179512" y="-130599"/>
            <a:ext cx="878497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– ERA5 / IASI L2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E427E-14AC-A84C-804E-19E115DD20DB}"/>
              </a:ext>
            </a:extLst>
          </p:cNvPr>
          <p:cNvSpPr txBox="1"/>
          <p:nvPr/>
        </p:nvSpPr>
        <p:spPr>
          <a:xfrm>
            <a:off x="0" y="555526"/>
            <a:ext cx="3347864" cy="39399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2012 ERA5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reanalysis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on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137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EUMETSAT IASI L2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Collocate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IASI L2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ERA5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critieria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50 km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30 min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Yields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65181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collocations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17970 after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quality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filtering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Calculate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anomaly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collocated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EF090-9D5C-224A-AA1D-488B3765F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076" y="414544"/>
            <a:ext cx="4831924" cy="44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26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33ECEF-6C75-C24C-A7F2-548033D0E47A}"/>
              </a:ext>
            </a:extLst>
          </p:cNvPr>
          <p:cNvSpPr/>
          <p:nvPr/>
        </p:nvSpPr>
        <p:spPr>
          <a:xfrm>
            <a:off x="827584" y="572237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CAE9-8316-1844-9A6C-6BF8C40BFE4C}"/>
              </a:ext>
            </a:extLst>
          </p:cNvPr>
          <p:cNvSpPr txBox="1"/>
          <p:nvPr/>
        </p:nvSpPr>
        <p:spPr>
          <a:xfrm>
            <a:off x="8841746" y="2243962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31DB-B99B-E749-856C-60E44F6F6C7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98C62AC8-324A-484C-B2F7-2C58C8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AD6581D-94B6-A948-BA6E-8C8856EC7A86}"/>
              </a:ext>
            </a:extLst>
          </p:cNvPr>
          <p:cNvSpPr txBox="1">
            <a:spLocks/>
          </p:cNvSpPr>
          <p:nvPr/>
        </p:nvSpPr>
        <p:spPr bwMode="auto">
          <a:xfrm>
            <a:off x="107504" y="-20500"/>
            <a:ext cx="2376264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Conclusion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73FE76-F5A5-0E42-9085-50A0926A237A}"/>
              </a:ext>
            </a:extLst>
          </p:cNvPr>
          <p:cNvSpPr txBox="1"/>
          <p:nvPr/>
        </p:nvSpPr>
        <p:spPr>
          <a:xfrm>
            <a:off x="395536" y="788015"/>
            <a:ext cx="5400600" cy="39399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There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inherent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EML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blindspot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hyperspectral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infrared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sounders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 EUMETSAT IASI L2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retrieval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shows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significantly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different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moist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anomaly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characteristics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compared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GRUAN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soundings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and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ERA5: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Strength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1-2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orders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magnitude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lower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Strong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overestimation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anomaly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thickness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Bimodality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in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anomaly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height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captured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retrieval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but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currently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disagreements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between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all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datasets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.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continued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35C692-27F3-7642-B11C-BF9C39C96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34" t="36423" r="12618" b="30319"/>
          <a:stretch/>
        </p:blipFill>
        <p:spPr>
          <a:xfrm>
            <a:off x="7549569" y="859680"/>
            <a:ext cx="1533693" cy="1712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94D22D-DD77-1B43-ACED-77650E082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00" t="3245" r="12852" b="63497"/>
          <a:stretch/>
        </p:blipFill>
        <p:spPr>
          <a:xfrm>
            <a:off x="6074914" y="764023"/>
            <a:ext cx="1533694" cy="1712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ADA54B-3D32-8B4B-AEF1-3B26E50B5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34" t="67753" r="12618" b="30319"/>
          <a:stretch/>
        </p:blipFill>
        <p:spPr>
          <a:xfrm>
            <a:off x="6096888" y="2474315"/>
            <a:ext cx="1533694" cy="992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B64A67-7CBE-D841-989A-00ECFA8B4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386" y="2618366"/>
            <a:ext cx="2411760" cy="22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5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AFFB157A-9D9E-3A46-A412-638BD1F3CBF6}"/>
              </a:ext>
            </a:extLst>
          </p:cNvPr>
          <p:cNvSpPr txBox="1">
            <a:spLocks/>
          </p:cNvSpPr>
          <p:nvPr/>
        </p:nvSpPr>
        <p:spPr bwMode="auto">
          <a:xfrm>
            <a:off x="3383868" y="2195282"/>
            <a:ext cx="2376264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Backup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slides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70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AFFB157A-9D9E-3A46-A412-638BD1F3CBF6}"/>
              </a:ext>
            </a:extLst>
          </p:cNvPr>
          <p:cNvSpPr txBox="1">
            <a:spLocks/>
          </p:cNvSpPr>
          <p:nvPr/>
        </p:nvSpPr>
        <p:spPr bwMode="auto">
          <a:xfrm>
            <a:off x="2411760" y="-242557"/>
            <a:ext cx="4320480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Averaging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kernels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0FBE9-5401-CF44-B743-ADDEB0011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510379"/>
            <a:ext cx="4320480" cy="440793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E511B48-5193-984C-9055-3E46E4E95099}"/>
              </a:ext>
            </a:extLst>
          </p:cNvPr>
          <p:cNvSpPr txBox="1">
            <a:spLocks/>
          </p:cNvSpPr>
          <p:nvPr/>
        </p:nvSpPr>
        <p:spPr bwMode="auto">
          <a:xfrm>
            <a:off x="1475656" y="1131590"/>
            <a:ext cx="1800200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Tropical </a:t>
            </a:r>
            <a:r>
              <a:rPr lang="de-DE" sz="2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mean</a:t>
            </a:r>
            <a:endParaRPr lang="de-DE" sz="2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2837CFBB-10B2-B84B-B2E0-65F4F79CE9B6}"/>
              </a:ext>
            </a:extLst>
          </p:cNvPr>
          <p:cNvSpPr txBox="1">
            <a:spLocks/>
          </p:cNvSpPr>
          <p:nvPr/>
        </p:nvSpPr>
        <p:spPr bwMode="auto">
          <a:xfrm>
            <a:off x="1475656" y="3258975"/>
            <a:ext cx="1800200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2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Layer </a:t>
            </a:r>
            <a:r>
              <a:rPr lang="de-DE" sz="2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scenario</a:t>
            </a:r>
            <a:endParaRPr lang="de-DE" sz="2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24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AFFB157A-9D9E-3A46-A412-638BD1F3CBF6}"/>
              </a:ext>
            </a:extLst>
          </p:cNvPr>
          <p:cNvSpPr txBox="1">
            <a:spLocks/>
          </p:cNvSpPr>
          <p:nvPr/>
        </p:nvSpPr>
        <p:spPr bwMode="auto">
          <a:xfrm>
            <a:off x="539552" y="0"/>
            <a:ext cx="8064896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25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NARVAL-2 EML in IASI L2 EUMETSAT </a:t>
            </a:r>
            <a:r>
              <a:rPr lang="de-DE" sz="25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endParaRPr lang="de-DE" sz="25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014DC41-C255-EF40-A7F7-0716D72D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75" y="627534"/>
            <a:ext cx="7240650" cy="42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45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1842B4C-9BA0-2245-8709-6EC890AFB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4634"/>
            <a:ext cx="5238023" cy="4454231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237995" y="9790"/>
            <a:ext cx="6591808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Trimodality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convection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in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the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tropics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0E7CBD6F-6F89-824C-AD27-8F613627C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980261"/>
            <a:ext cx="3096344" cy="34336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57A0D9-4459-3947-A954-10B56D723F6C}"/>
              </a:ext>
            </a:extLst>
          </p:cNvPr>
          <p:cNvSpPr/>
          <p:nvPr/>
        </p:nvSpPr>
        <p:spPr>
          <a:xfrm>
            <a:off x="7443493" y="4369875"/>
            <a:ext cx="1726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Romps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et al. (2014), </a:t>
            </a:r>
            <a:b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Journal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endParaRPr lang="en-DE" sz="1400" i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B98478-0452-D648-82E8-F17B84225005}"/>
              </a:ext>
            </a:extLst>
          </p:cNvPr>
          <p:cNvCxnSpPr>
            <a:cxnSpLocks/>
          </p:cNvCxnSpPr>
          <p:nvPr/>
        </p:nvCxnSpPr>
        <p:spPr>
          <a:xfrm flipV="1">
            <a:off x="1422000" y="627534"/>
            <a:ext cx="0" cy="388843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A350A2-FC8C-C94B-A006-588199615D31}"/>
              </a:ext>
            </a:extLst>
          </p:cNvPr>
          <p:cNvCxnSpPr>
            <a:cxnSpLocks/>
          </p:cNvCxnSpPr>
          <p:nvPr/>
        </p:nvCxnSpPr>
        <p:spPr>
          <a:xfrm flipV="1">
            <a:off x="4283968" y="627534"/>
            <a:ext cx="0" cy="388843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66219-67A3-AB4E-B723-1F182B87F828}"/>
              </a:ext>
            </a:extLst>
          </p:cNvPr>
          <p:cNvCxnSpPr>
            <a:cxnSpLocks/>
          </p:cNvCxnSpPr>
          <p:nvPr/>
        </p:nvCxnSpPr>
        <p:spPr>
          <a:xfrm flipV="1">
            <a:off x="2483768" y="627534"/>
            <a:ext cx="0" cy="388843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0EE0A6-1426-2A4D-962E-6F558B1C7EA1}"/>
              </a:ext>
            </a:extLst>
          </p:cNvPr>
          <p:cNvCxnSpPr>
            <a:cxnSpLocks/>
          </p:cNvCxnSpPr>
          <p:nvPr/>
        </p:nvCxnSpPr>
        <p:spPr>
          <a:xfrm flipV="1">
            <a:off x="3203848" y="627534"/>
            <a:ext cx="0" cy="388843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2">
            <a:extLst>
              <a:ext uri="{FF2B5EF4-FFF2-40B4-BE49-F238E27FC236}">
                <a16:creationId xmlns:a16="http://schemas.microsoft.com/office/drawing/2014/main" id="{6D8D1F4C-1EAD-2B4B-AD24-B9DFA1D58C0A}"/>
              </a:ext>
            </a:extLst>
          </p:cNvPr>
          <p:cNvSpPr txBox="1"/>
          <p:nvPr/>
        </p:nvSpPr>
        <p:spPr>
          <a:xfrm>
            <a:off x="6166937" y="729550"/>
            <a:ext cx="2553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ERA - Interim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9148DC-E83F-1B48-A641-32E92804EF8C}"/>
              </a:ext>
            </a:extLst>
          </p:cNvPr>
          <p:cNvCxnSpPr>
            <a:cxnSpLocks/>
          </p:cNvCxnSpPr>
          <p:nvPr/>
        </p:nvCxnSpPr>
        <p:spPr>
          <a:xfrm flipH="1">
            <a:off x="6084168" y="2571749"/>
            <a:ext cx="2551152" cy="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2">
            <a:extLst>
              <a:ext uri="{FF2B5EF4-FFF2-40B4-BE49-F238E27FC236}">
                <a16:creationId xmlns:a16="http://schemas.microsoft.com/office/drawing/2014/main" id="{F7544749-9CA8-1D45-995B-BCA197951F0D}"/>
              </a:ext>
            </a:extLst>
          </p:cNvPr>
          <p:cNvSpPr txBox="1"/>
          <p:nvPr/>
        </p:nvSpPr>
        <p:spPr>
          <a:xfrm>
            <a:off x="8104545" y="2320593"/>
            <a:ext cx="8085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~ 0˚  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C48278-2103-0B49-AFFB-9EF2EBDC9A1D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3">
            <a:extLst>
              <a:ext uri="{FF2B5EF4-FFF2-40B4-BE49-F238E27FC236}">
                <a16:creationId xmlns:a16="http://schemas.microsoft.com/office/drawing/2014/main" id="{0DFA9E84-4985-9042-92DC-467B3047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92312B-7737-9143-8772-48FC2CCA2C6D}"/>
              </a:ext>
            </a:extLst>
          </p:cNvPr>
          <p:cNvSpPr/>
          <p:nvPr/>
        </p:nvSpPr>
        <p:spPr>
          <a:xfrm>
            <a:off x="5043062" y="4371950"/>
            <a:ext cx="1833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Johnson et al. (1999), </a:t>
            </a:r>
            <a:b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Journal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endParaRPr lang="en-DE" sz="1400" i="1" dirty="0"/>
          </a:p>
        </p:txBody>
      </p:sp>
    </p:spTree>
    <p:extLst>
      <p:ext uri="{BB962C8B-B14F-4D97-AF65-F5344CB8AC3E}">
        <p14:creationId xmlns:p14="http://schemas.microsoft.com/office/powerpoint/2010/main" val="1757403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EBBDE0-90EC-7F40-8A82-5D9CCF39EC10}"/>
              </a:ext>
            </a:extLst>
          </p:cNvPr>
          <p:cNvSpPr/>
          <p:nvPr/>
        </p:nvSpPr>
        <p:spPr>
          <a:xfrm>
            <a:off x="1419519" y="3497186"/>
            <a:ext cx="785151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B79110-AD1F-464C-90D4-CD423324CA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07" r="62543"/>
          <a:stretch/>
        </p:blipFill>
        <p:spPr>
          <a:xfrm>
            <a:off x="-17632" y="683216"/>
            <a:ext cx="2861440" cy="4305600"/>
          </a:xfrm>
          <a:prstGeom prst="rect">
            <a:avLst/>
          </a:prstGeom>
        </p:spPr>
      </p:pic>
      <p:sp>
        <p:nvSpPr>
          <p:cNvPr id="19" name="Textfeld 2">
            <a:extLst>
              <a:ext uri="{FF2B5EF4-FFF2-40B4-BE49-F238E27FC236}">
                <a16:creationId xmlns:a16="http://schemas.microsoft.com/office/drawing/2014/main" id="{09FB7DE2-1455-9246-89F9-89D8BF9DC63F}"/>
              </a:ext>
            </a:extLst>
          </p:cNvPr>
          <p:cNvSpPr txBox="1"/>
          <p:nvPr/>
        </p:nvSpPr>
        <p:spPr>
          <a:xfrm>
            <a:off x="1025654" y="2282018"/>
            <a:ext cx="1226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lang="de-DE" sz="15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8E52FF-F8B6-8847-8BAD-ABFE44BE9DA2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3">
            <a:extLst>
              <a:ext uri="{FF2B5EF4-FFF2-40B4-BE49-F238E27FC236}">
                <a16:creationId xmlns:a16="http://schemas.microsoft.com/office/drawing/2014/main" id="{67236237-01BB-2946-B292-98D88AE5C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Titel 3">
            <a:extLst>
              <a:ext uri="{FF2B5EF4-FFF2-40B4-BE49-F238E27FC236}">
                <a16:creationId xmlns:a16="http://schemas.microsoft.com/office/drawing/2014/main" id="{9CDBB331-2A03-BA44-AAEA-77A69E5B440B}"/>
              </a:ext>
            </a:extLst>
          </p:cNvPr>
          <p:cNvSpPr txBox="1">
            <a:spLocks/>
          </p:cNvSpPr>
          <p:nvPr/>
        </p:nvSpPr>
        <p:spPr>
          <a:xfrm>
            <a:off x="1237995" y="-20538"/>
            <a:ext cx="6591808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What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is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Elevated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Layer (EML)?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0035BF-1572-FE47-B155-BB1790747CF1}"/>
              </a:ext>
            </a:extLst>
          </p:cNvPr>
          <p:cNvSpPr txBox="1"/>
          <p:nvPr/>
        </p:nvSpPr>
        <p:spPr>
          <a:xfrm>
            <a:off x="715422" y="522502"/>
            <a:ext cx="2215668" cy="39306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NARVAL-2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dropsondes</a:t>
            </a:r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56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237995" y="-20538"/>
            <a:ext cx="6591808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What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is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Elevated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Layer (EML)?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EBBDE0-90EC-7F40-8A82-5D9CCF39EC10}"/>
              </a:ext>
            </a:extLst>
          </p:cNvPr>
          <p:cNvSpPr/>
          <p:nvPr/>
        </p:nvSpPr>
        <p:spPr>
          <a:xfrm>
            <a:off x="1419519" y="3497186"/>
            <a:ext cx="785151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B79110-AD1F-464C-90D4-CD423324C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7" r="62543"/>
          <a:stretch/>
        </p:blipFill>
        <p:spPr>
          <a:xfrm>
            <a:off x="-17632" y="683216"/>
            <a:ext cx="2861440" cy="430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6D636C-D8A7-6C4F-A479-492D830EBB3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8277" r="61847"/>
          <a:stretch/>
        </p:blipFill>
        <p:spPr>
          <a:xfrm>
            <a:off x="-18000" y="683216"/>
            <a:ext cx="2862000" cy="4305600"/>
          </a:xfrm>
          <a:prstGeom prst="rect">
            <a:avLst/>
          </a:prstGeom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95F795E8-644A-3B4D-A2C9-E2DAC2D2728D}"/>
              </a:ext>
            </a:extLst>
          </p:cNvPr>
          <p:cNvSpPr txBox="1"/>
          <p:nvPr/>
        </p:nvSpPr>
        <p:spPr>
          <a:xfrm>
            <a:off x="1025654" y="2282018"/>
            <a:ext cx="1226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lang="de-DE" sz="15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2">
            <a:extLst>
              <a:ext uri="{FF2B5EF4-FFF2-40B4-BE49-F238E27FC236}">
                <a16:creationId xmlns:a16="http://schemas.microsoft.com/office/drawing/2014/main" id="{D77FD452-41AC-B341-AF21-67296296EE9A}"/>
              </a:ext>
            </a:extLst>
          </p:cNvPr>
          <p:cNvSpPr txBox="1"/>
          <p:nvPr/>
        </p:nvSpPr>
        <p:spPr>
          <a:xfrm>
            <a:off x="2204670" y="2538580"/>
            <a:ext cx="15998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0˚ 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023D9-B308-B841-9B52-E8AF83CFBE99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3">
            <a:extLst>
              <a:ext uri="{FF2B5EF4-FFF2-40B4-BE49-F238E27FC236}">
                <a16:creationId xmlns:a16="http://schemas.microsoft.com/office/drawing/2014/main" id="{467E3817-E676-4D40-8F19-7F2D69455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A4AAA-E332-7F48-8EE7-C70F601BAB5E}"/>
              </a:ext>
            </a:extLst>
          </p:cNvPr>
          <p:cNvSpPr txBox="1"/>
          <p:nvPr/>
        </p:nvSpPr>
        <p:spPr>
          <a:xfrm>
            <a:off x="715422" y="522502"/>
            <a:ext cx="2215668" cy="39306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NARVAL-2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dropsondes</a:t>
            </a:r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3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0E7CBD6F-6F89-824C-AD27-8F613627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980261"/>
            <a:ext cx="3096344" cy="34336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57A0D9-4459-3947-A954-10B56D723F6C}"/>
              </a:ext>
            </a:extLst>
          </p:cNvPr>
          <p:cNvSpPr/>
          <p:nvPr/>
        </p:nvSpPr>
        <p:spPr>
          <a:xfrm>
            <a:off x="1240766" y="672484"/>
            <a:ext cx="3564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Romps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et al. (2014),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Journal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endParaRPr lang="de-DE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ERA – Interim 500 hPa relative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humidity</a:t>
            </a:r>
            <a:endParaRPr lang="en-DE" sz="1400" dirty="0"/>
          </a:p>
        </p:txBody>
      </p:sp>
      <p:sp>
        <p:nvSpPr>
          <p:cNvPr id="16" name="Textfeld 2">
            <a:extLst>
              <a:ext uri="{FF2B5EF4-FFF2-40B4-BE49-F238E27FC236}">
                <a16:creationId xmlns:a16="http://schemas.microsoft.com/office/drawing/2014/main" id="{6D8D1F4C-1EAD-2B4B-AD24-B9DFA1D58C0A}"/>
              </a:ext>
            </a:extLst>
          </p:cNvPr>
          <p:cNvSpPr txBox="1"/>
          <p:nvPr/>
        </p:nvSpPr>
        <p:spPr>
          <a:xfrm>
            <a:off x="6166937" y="729550"/>
            <a:ext cx="2553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ERA - Interim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608ED6-BA5A-0B4C-9B60-F8065DD05AF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3">
            <a:extLst>
              <a:ext uri="{FF2B5EF4-FFF2-40B4-BE49-F238E27FC236}">
                <a16:creationId xmlns:a16="http://schemas.microsoft.com/office/drawing/2014/main" id="{D0E763A2-A7FE-2D4D-8339-B6F19978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069B3C3-746E-5745-8BFE-63410835E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3" y="1115929"/>
            <a:ext cx="5442411" cy="1592736"/>
          </a:xfrm>
          <a:prstGeom prst="rect">
            <a:avLst/>
          </a:prstGeom>
        </p:spPr>
      </p:pic>
      <p:sp>
        <p:nvSpPr>
          <p:cNvPr id="19" name="Titel 3">
            <a:extLst>
              <a:ext uri="{FF2B5EF4-FFF2-40B4-BE49-F238E27FC236}">
                <a16:creationId xmlns:a16="http://schemas.microsoft.com/office/drawing/2014/main" id="{743526BB-F07A-F746-B5AB-B820A96D2121}"/>
              </a:ext>
            </a:extLst>
          </p:cNvPr>
          <p:cNvSpPr txBox="1">
            <a:spLocks/>
          </p:cNvSpPr>
          <p:nvPr/>
        </p:nvSpPr>
        <p:spPr>
          <a:xfrm>
            <a:off x="1237995" y="9790"/>
            <a:ext cx="6591808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Relative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Humidity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in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the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tropics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20335-F619-CA47-AC1C-6E3E5935D525}"/>
              </a:ext>
            </a:extLst>
          </p:cNvPr>
          <p:cNvSpPr txBox="1"/>
          <p:nvPr/>
        </p:nvSpPr>
        <p:spPr>
          <a:xfrm>
            <a:off x="6084168" y="3123624"/>
            <a:ext cx="1368152" cy="528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--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tropical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   warm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pool</a:t>
            </a:r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5A5D43-525B-DF4C-AD6F-19B53248650F}"/>
              </a:ext>
            </a:extLst>
          </p:cNvPr>
          <p:cNvCxnSpPr>
            <a:cxnSpLocks/>
          </p:cNvCxnSpPr>
          <p:nvPr/>
        </p:nvCxnSpPr>
        <p:spPr>
          <a:xfrm>
            <a:off x="6192000" y="3507854"/>
            <a:ext cx="827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F07604-AC86-744B-8D11-C9361F7F7CCB}"/>
              </a:ext>
            </a:extLst>
          </p:cNvPr>
          <p:cNvSpPr txBox="1"/>
          <p:nvPr/>
        </p:nvSpPr>
        <p:spPr>
          <a:xfrm>
            <a:off x="323528" y="2862148"/>
            <a:ext cx="5184576" cy="17930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Tropical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RH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 C-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shape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Western Pacific warm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pool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Moistened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mid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troposphere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RH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near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freezing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Elevated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Moist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Layers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EMLs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detrained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from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deep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convection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19DECE-71FD-6B42-AA39-2D04EAF44095}"/>
              </a:ext>
            </a:extLst>
          </p:cNvPr>
          <p:cNvCxnSpPr/>
          <p:nvPr/>
        </p:nvCxnSpPr>
        <p:spPr>
          <a:xfrm>
            <a:off x="6166937" y="2543130"/>
            <a:ext cx="223224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E878F39-A731-A144-BFCE-6AB717D20763}"/>
              </a:ext>
            </a:extLst>
          </p:cNvPr>
          <p:cNvSpPr txBox="1"/>
          <p:nvPr/>
        </p:nvSpPr>
        <p:spPr>
          <a:xfrm>
            <a:off x="7971019" y="2244455"/>
            <a:ext cx="914400" cy="2160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DE" sz="1300" dirty="0"/>
              <a:t>0˚C</a:t>
            </a:r>
          </a:p>
        </p:txBody>
      </p:sp>
    </p:spTree>
    <p:extLst>
      <p:ext uri="{BB962C8B-B14F-4D97-AF65-F5344CB8AC3E}">
        <p14:creationId xmlns:p14="http://schemas.microsoft.com/office/powerpoint/2010/main" val="1278237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EBBDE0-90EC-7F40-8A82-5D9CCF39EC10}"/>
              </a:ext>
            </a:extLst>
          </p:cNvPr>
          <p:cNvSpPr/>
          <p:nvPr/>
        </p:nvSpPr>
        <p:spPr>
          <a:xfrm>
            <a:off x="1419519" y="3513512"/>
            <a:ext cx="785151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B79110-AD1F-464C-90D4-CD423324C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7" r="62543"/>
          <a:stretch/>
        </p:blipFill>
        <p:spPr>
          <a:xfrm>
            <a:off x="-17632" y="699542"/>
            <a:ext cx="2861440" cy="430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6D636C-D8A7-6C4F-A479-492D830EBB3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8277" r="34012"/>
          <a:stretch/>
        </p:blipFill>
        <p:spPr>
          <a:xfrm>
            <a:off x="-18000" y="699542"/>
            <a:ext cx="4950040" cy="4305600"/>
          </a:xfrm>
          <a:prstGeom prst="rect">
            <a:avLst/>
          </a:prstGeom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33FA8336-CECA-254F-9166-312D23650972}"/>
              </a:ext>
            </a:extLst>
          </p:cNvPr>
          <p:cNvSpPr txBox="1"/>
          <p:nvPr/>
        </p:nvSpPr>
        <p:spPr>
          <a:xfrm>
            <a:off x="1025654" y="2298344"/>
            <a:ext cx="1226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lang="de-DE" sz="15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2">
            <a:extLst>
              <a:ext uri="{FF2B5EF4-FFF2-40B4-BE49-F238E27FC236}">
                <a16:creationId xmlns:a16="http://schemas.microsoft.com/office/drawing/2014/main" id="{49E4287D-CC40-F04B-889D-5E3AF0F1E009}"/>
              </a:ext>
            </a:extLst>
          </p:cNvPr>
          <p:cNvSpPr txBox="1"/>
          <p:nvPr/>
        </p:nvSpPr>
        <p:spPr>
          <a:xfrm>
            <a:off x="3887094" y="2298344"/>
            <a:ext cx="1226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Stable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lang="de-DE" sz="15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2">
            <a:extLst>
              <a:ext uri="{FF2B5EF4-FFF2-40B4-BE49-F238E27FC236}">
                <a16:creationId xmlns:a16="http://schemas.microsoft.com/office/drawing/2014/main" id="{9D2DEC08-63F2-2A40-97E2-FE34C4B18D7F}"/>
              </a:ext>
            </a:extLst>
          </p:cNvPr>
          <p:cNvSpPr txBox="1"/>
          <p:nvPr/>
        </p:nvSpPr>
        <p:spPr>
          <a:xfrm>
            <a:off x="2204670" y="2554906"/>
            <a:ext cx="15998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0˚ 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2B50CC5-FD36-014C-A178-84A60054FF0E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Textfeld 3">
            <a:extLst>
              <a:ext uri="{FF2B5EF4-FFF2-40B4-BE49-F238E27FC236}">
                <a16:creationId xmlns:a16="http://schemas.microsoft.com/office/drawing/2014/main" id="{77FB5AD2-EA3E-B142-9F9A-5E6B3546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Titel 3">
            <a:extLst>
              <a:ext uri="{FF2B5EF4-FFF2-40B4-BE49-F238E27FC236}">
                <a16:creationId xmlns:a16="http://schemas.microsoft.com/office/drawing/2014/main" id="{333E2BDE-B82E-AD4C-B953-7EE4585ACAA0}"/>
              </a:ext>
            </a:extLst>
          </p:cNvPr>
          <p:cNvSpPr txBox="1">
            <a:spLocks/>
          </p:cNvSpPr>
          <p:nvPr/>
        </p:nvSpPr>
        <p:spPr>
          <a:xfrm>
            <a:off x="1237995" y="-20538"/>
            <a:ext cx="6591808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What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is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Elevated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Layer (EML)?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7F3DE89-9627-7045-9EC3-84E806C78BC8}"/>
              </a:ext>
            </a:extLst>
          </p:cNvPr>
          <p:cNvSpPr txBox="1"/>
          <p:nvPr/>
        </p:nvSpPr>
        <p:spPr>
          <a:xfrm>
            <a:off x="715422" y="522502"/>
            <a:ext cx="2215668" cy="39306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NARVAL-2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dropsondes</a:t>
            </a:r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56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EBBDE0-90EC-7F40-8A82-5D9CCF39EC10}"/>
              </a:ext>
            </a:extLst>
          </p:cNvPr>
          <p:cNvSpPr/>
          <p:nvPr/>
        </p:nvSpPr>
        <p:spPr>
          <a:xfrm>
            <a:off x="1419519" y="3497186"/>
            <a:ext cx="785151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B79110-AD1F-464C-90D4-CD423324C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7" r="62543"/>
          <a:stretch/>
        </p:blipFill>
        <p:spPr>
          <a:xfrm>
            <a:off x="-17632" y="683216"/>
            <a:ext cx="2861440" cy="430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6D636C-D8A7-6C4F-A479-492D830EBB3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8277" r="34012"/>
          <a:stretch/>
        </p:blipFill>
        <p:spPr>
          <a:xfrm>
            <a:off x="-18000" y="683216"/>
            <a:ext cx="4950040" cy="4305600"/>
          </a:xfrm>
          <a:prstGeom prst="rect">
            <a:avLst/>
          </a:prstGeom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33FA8336-CECA-254F-9166-312D23650972}"/>
              </a:ext>
            </a:extLst>
          </p:cNvPr>
          <p:cNvSpPr txBox="1"/>
          <p:nvPr/>
        </p:nvSpPr>
        <p:spPr>
          <a:xfrm>
            <a:off x="1025654" y="2282018"/>
            <a:ext cx="1226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lang="de-DE" sz="15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2">
            <a:extLst>
              <a:ext uri="{FF2B5EF4-FFF2-40B4-BE49-F238E27FC236}">
                <a16:creationId xmlns:a16="http://schemas.microsoft.com/office/drawing/2014/main" id="{9D2DEC08-63F2-2A40-97E2-FE34C4B18D7F}"/>
              </a:ext>
            </a:extLst>
          </p:cNvPr>
          <p:cNvSpPr txBox="1"/>
          <p:nvPr/>
        </p:nvSpPr>
        <p:spPr>
          <a:xfrm>
            <a:off x="2204670" y="2538580"/>
            <a:ext cx="15998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0˚ C</a:t>
            </a:r>
          </a:p>
        </p:txBody>
      </p:sp>
      <p:pic>
        <p:nvPicPr>
          <p:cNvPr id="6" name="Graphic 5" descr="Snowflake outline">
            <a:extLst>
              <a:ext uri="{FF2B5EF4-FFF2-40B4-BE49-F238E27FC236}">
                <a16:creationId xmlns:a16="http://schemas.microsoft.com/office/drawing/2014/main" id="{A041DC54-7055-9C41-A230-CD44CEA32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4952" y="1850706"/>
            <a:ext cx="441946" cy="441946"/>
          </a:xfrm>
          <a:prstGeom prst="rect">
            <a:avLst/>
          </a:prstGeom>
        </p:spPr>
      </p:pic>
      <p:pic>
        <p:nvPicPr>
          <p:cNvPr id="15" name="Graphic 14" descr="Water with solid fill">
            <a:extLst>
              <a:ext uri="{FF2B5EF4-FFF2-40B4-BE49-F238E27FC236}">
                <a16:creationId xmlns:a16="http://schemas.microsoft.com/office/drawing/2014/main" id="{AB04959A-021E-1248-A3E8-CB03996D4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2411" y="3852051"/>
            <a:ext cx="285344" cy="285344"/>
          </a:xfrm>
          <a:prstGeom prst="rect">
            <a:avLst/>
          </a:prstGeom>
        </p:spPr>
      </p:pic>
      <p:pic>
        <p:nvPicPr>
          <p:cNvPr id="19" name="Graphic 18" descr="Water with solid fill">
            <a:extLst>
              <a:ext uri="{FF2B5EF4-FFF2-40B4-BE49-F238E27FC236}">
                <a16:creationId xmlns:a16="http://schemas.microsoft.com/office/drawing/2014/main" id="{51BCDB4B-A6E8-B742-B2C6-45870D991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3958" y="3792263"/>
            <a:ext cx="285344" cy="285344"/>
          </a:xfrm>
          <a:prstGeom prst="rect">
            <a:avLst/>
          </a:prstGeom>
        </p:spPr>
      </p:pic>
      <p:pic>
        <p:nvPicPr>
          <p:cNvPr id="20" name="Graphic 19" descr="Water with solid fill">
            <a:extLst>
              <a:ext uri="{FF2B5EF4-FFF2-40B4-BE49-F238E27FC236}">
                <a16:creationId xmlns:a16="http://schemas.microsoft.com/office/drawing/2014/main" id="{38E279FC-0893-8B47-9306-12E410ADAD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5314" y="3454836"/>
            <a:ext cx="285344" cy="285344"/>
          </a:xfrm>
          <a:prstGeom prst="rect">
            <a:avLst/>
          </a:prstGeom>
        </p:spPr>
      </p:pic>
      <p:pic>
        <p:nvPicPr>
          <p:cNvPr id="21" name="Graphic 20" descr="Water with solid fill">
            <a:extLst>
              <a:ext uri="{FF2B5EF4-FFF2-40B4-BE49-F238E27FC236}">
                <a16:creationId xmlns:a16="http://schemas.microsoft.com/office/drawing/2014/main" id="{ABB6225B-90C3-0C40-BCF4-28523793E1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2410" y="2903461"/>
            <a:ext cx="285344" cy="285344"/>
          </a:xfrm>
          <a:prstGeom prst="rect">
            <a:avLst/>
          </a:prstGeom>
        </p:spPr>
      </p:pic>
      <p:pic>
        <p:nvPicPr>
          <p:cNvPr id="23" name="Graphic 22" descr="Water with solid fill">
            <a:extLst>
              <a:ext uri="{FF2B5EF4-FFF2-40B4-BE49-F238E27FC236}">
                <a16:creationId xmlns:a16="http://schemas.microsoft.com/office/drawing/2014/main" id="{4FB80155-C1FB-594B-AF24-BA686C879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1198" y="3758164"/>
            <a:ext cx="285344" cy="285344"/>
          </a:xfrm>
          <a:prstGeom prst="rect">
            <a:avLst/>
          </a:prstGeom>
        </p:spPr>
      </p:pic>
      <p:pic>
        <p:nvPicPr>
          <p:cNvPr id="26" name="Graphic 25" descr="Water with solid fill">
            <a:extLst>
              <a:ext uri="{FF2B5EF4-FFF2-40B4-BE49-F238E27FC236}">
                <a16:creationId xmlns:a16="http://schemas.microsoft.com/office/drawing/2014/main" id="{86681F18-9039-6B40-BCDC-8A0BF73F1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4415" y="2912560"/>
            <a:ext cx="285344" cy="285344"/>
          </a:xfrm>
          <a:prstGeom prst="rect">
            <a:avLst/>
          </a:prstGeom>
        </p:spPr>
      </p:pic>
      <p:pic>
        <p:nvPicPr>
          <p:cNvPr id="29" name="Graphic 28" descr="Water with solid fill">
            <a:extLst>
              <a:ext uri="{FF2B5EF4-FFF2-40B4-BE49-F238E27FC236}">
                <a16:creationId xmlns:a16="http://schemas.microsoft.com/office/drawing/2014/main" id="{38E32E50-2423-884D-9202-B949057E15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0927" y="3019293"/>
            <a:ext cx="285344" cy="285344"/>
          </a:xfrm>
          <a:prstGeom prst="rect">
            <a:avLst/>
          </a:prstGeom>
        </p:spPr>
      </p:pic>
      <p:pic>
        <p:nvPicPr>
          <p:cNvPr id="31" name="Graphic 30" descr="Water with solid fill">
            <a:extLst>
              <a:ext uri="{FF2B5EF4-FFF2-40B4-BE49-F238E27FC236}">
                <a16:creationId xmlns:a16="http://schemas.microsoft.com/office/drawing/2014/main" id="{52567602-2836-024F-BCC5-53F7B2A21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4723" y="3437915"/>
            <a:ext cx="285344" cy="285344"/>
          </a:xfrm>
          <a:prstGeom prst="rect">
            <a:avLst/>
          </a:prstGeom>
        </p:spPr>
      </p:pic>
      <p:pic>
        <p:nvPicPr>
          <p:cNvPr id="35" name="Graphic 34" descr="Water with solid fill">
            <a:extLst>
              <a:ext uri="{FF2B5EF4-FFF2-40B4-BE49-F238E27FC236}">
                <a16:creationId xmlns:a16="http://schemas.microsoft.com/office/drawing/2014/main" id="{15C66D0D-85E7-BF46-93CF-C73F42F34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6315" y="3322904"/>
            <a:ext cx="285344" cy="285344"/>
          </a:xfrm>
          <a:prstGeom prst="rect">
            <a:avLst/>
          </a:prstGeom>
        </p:spPr>
      </p:pic>
      <p:pic>
        <p:nvPicPr>
          <p:cNvPr id="36" name="Graphic 35" descr="Water with solid fill">
            <a:extLst>
              <a:ext uri="{FF2B5EF4-FFF2-40B4-BE49-F238E27FC236}">
                <a16:creationId xmlns:a16="http://schemas.microsoft.com/office/drawing/2014/main" id="{26BD27FE-5464-814D-9EBD-226616C7B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6261" y="3299941"/>
            <a:ext cx="285344" cy="285344"/>
          </a:xfrm>
          <a:prstGeom prst="rect">
            <a:avLst/>
          </a:prstGeom>
        </p:spPr>
      </p:pic>
      <p:pic>
        <p:nvPicPr>
          <p:cNvPr id="43" name="Graphic 42" descr="Water with solid fill">
            <a:extLst>
              <a:ext uri="{FF2B5EF4-FFF2-40B4-BE49-F238E27FC236}">
                <a16:creationId xmlns:a16="http://schemas.microsoft.com/office/drawing/2014/main" id="{FAE0F875-4194-2145-9B2E-35A560393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9903" y="2549177"/>
            <a:ext cx="285344" cy="285344"/>
          </a:xfrm>
          <a:prstGeom prst="rect">
            <a:avLst/>
          </a:prstGeom>
        </p:spPr>
      </p:pic>
      <p:pic>
        <p:nvPicPr>
          <p:cNvPr id="45" name="Graphic 44" descr="Water with solid fill">
            <a:extLst>
              <a:ext uri="{FF2B5EF4-FFF2-40B4-BE49-F238E27FC236}">
                <a16:creationId xmlns:a16="http://schemas.microsoft.com/office/drawing/2014/main" id="{A7E79206-724A-F240-AE10-C43594538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2642" y="2547069"/>
            <a:ext cx="285344" cy="285344"/>
          </a:xfrm>
          <a:prstGeom prst="rect">
            <a:avLst/>
          </a:prstGeom>
        </p:spPr>
      </p:pic>
      <p:pic>
        <p:nvPicPr>
          <p:cNvPr id="47" name="Graphic 46" descr="Snowflake outline">
            <a:extLst>
              <a:ext uri="{FF2B5EF4-FFF2-40B4-BE49-F238E27FC236}">
                <a16:creationId xmlns:a16="http://schemas.microsoft.com/office/drawing/2014/main" id="{2282A9B5-5B3D-3A4A-8863-797A73A51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5600" y="2219876"/>
            <a:ext cx="441946" cy="441946"/>
          </a:xfrm>
          <a:prstGeom prst="rect">
            <a:avLst/>
          </a:prstGeom>
        </p:spPr>
      </p:pic>
      <p:pic>
        <p:nvPicPr>
          <p:cNvPr id="48" name="Graphic 47" descr="Snowflake outline">
            <a:extLst>
              <a:ext uri="{FF2B5EF4-FFF2-40B4-BE49-F238E27FC236}">
                <a16:creationId xmlns:a16="http://schemas.microsoft.com/office/drawing/2014/main" id="{DB306058-21DA-F541-A4AD-9DE8EAA0B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5137" y="2191685"/>
            <a:ext cx="441946" cy="441946"/>
          </a:xfrm>
          <a:prstGeom prst="rect">
            <a:avLst/>
          </a:prstGeom>
        </p:spPr>
      </p:pic>
      <p:pic>
        <p:nvPicPr>
          <p:cNvPr id="51" name="Graphic 50" descr="Snowflake outline">
            <a:extLst>
              <a:ext uri="{FF2B5EF4-FFF2-40B4-BE49-F238E27FC236}">
                <a16:creationId xmlns:a16="http://schemas.microsoft.com/office/drawing/2014/main" id="{0949145F-679A-0045-80E1-A8D2AC891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349" y="1665748"/>
            <a:ext cx="441946" cy="441946"/>
          </a:xfrm>
          <a:prstGeom prst="rect">
            <a:avLst/>
          </a:prstGeom>
        </p:spPr>
      </p:pic>
      <p:pic>
        <p:nvPicPr>
          <p:cNvPr id="53" name="Graphic 52" descr="Snowflake outline">
            <a:extLst>
              <a:ext uri="{FF2B5EF4-FFF2-40B4-BE49-F238E27FC236}">
                <a16:creationId xmlns:a16="http://schemas.microsoft.com/office/drawing/2014/main" id="{26546823-EEDA-3C48-8123-3DBCAA85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6233" y="1516651"/>
            <a:ext cx="441946" cy="441946"/>
          </a:xfrm>
          <a:prstGeom prst="rect">
            <a:avLst/>
          </a:prstGeom>
        </p:spPr>
      </p:pic>
      <p:pic>
        <p:nvPicPr>
          <p:cNvPr id="56" name="Graphic 55" descr="Snowflake outline">
            <a:extLst>
              <a:ext uri="{FF2B5EF4-FFF2-40B4-BE49-F238E27FC236}">
                <a16:creationId xmlns:a16="http://schemas.microsoft.com/office/drawing/2014/main" id="{2919DA1E-9F0B-2044-B89F-7A3BE087C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9932" y="1288315"/>
            <a:ext cx="441946" cy="441946"/>
          </a:xfrm>
          <a:prstGeom prst="rect">
            <a:avLst/>
          </a:prstGeom>
        </p:spPr>
      </p:pic>
      <p:pic>
        <p:nvPicPr>
          <p:cNvPr id="57" name="Graphic 56" descr="Snowflake outline">
            <a:extLst>
              <a:ext uri="{FF2B5EF4-FFF2-40B4-BE49-F238E27FC236}">
                <a16:creationId xmlns:a16="http://schemas.microsoft.com/office/drawing/2014/main" id="{14DFA63A-80F6-CC40-8136-8A4F565F5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1605" y="1052301"/>
            <a:ext cx="441946" cy="441946"/>
          </a:xfrm>
          <a:prstGeom prst="rect">
            <a:avLst/>
          </a:prstGeom>
        </p:spPr>
      </p:pic>
      <p:pic>
        <p:nvPicPr>
          <p:cNvPr id="59" name="Graphic 58" descr="Snowflake outline">
            <a:extLst>
              <a:ext uri="{FF2B5EF4-FFF2-40B4-BE49-F238E27FC236}">
                <a16:creationId xmlns:a16="http://schemas.microsoft.com/office/drawing/2014/main" id="{2F624F6E-C6B3-5742-A5B8-E0861913C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054" y="1082058"/>
            <a:ext cx="441946" cy="441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F6B464-5FF4-CD44-86B1-7CA756E907E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8000"/>
          </a:blip>
          <a:stretch>
            <a:fillRect/>
          </a:stretch>
        </p:blipFill>
        <p:spPr>
          <a:xfrm rot="10800000">
            <a:off x="3019596" y="946937"/>
            <a:ext cx="2392814" cy="3506450"/>
          </a:xfrm>
          <a:prstGeom prst="rect">
            <a:avLst/>
          </a:prstGeom>
          <a:effectLst/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FBB9744-72FA-B54C-8B7D-EB3EEBEDDB5D}"/>
              </a:ext>
            </a:extLst>
          </p:cNvPr>
          <p:cNvCxnSpPr>
            <a:cxnSpLocks/>
          </p:cNvCxnSpPr>
          <p:nvPr/>
        </p:nvCxnSpPr>
        <p:spPr>
          <a:xfrm>
            <a:off x="3383588" y="4179223"/>
            <a:ext cx="48017" cy="208283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2B8B5C3-A53A-1745-95F5-3FEE574CCA5B}"/>
              </a:ext>
            </a:extLst>
          </p:cNvPr>
          <p:cNvCxnSpPr>
            <a:cxnSpLocks/>
          </p:cNvCxnSpPr>
          <p:nvPr/>
        </p:nvCxnSpPr>
        <p:spPr>
          <a:xfrm>
            <a:off x="3498899" y="4120037"/>
            <a:ext cx="46268" cy="308218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FDDC45B-A577-DA40-91BE-B68438C43C1E}"/>
              </a:ext>
            </a:extLst>
          </p:cNvPr>
          <p:cNvCxnSpPr>
            <a:cxnSpLocks/>
          </p:cNvCxnSpPr>
          <p:nvPr/>
        </p:nvCxnSpPr>
        <p:spPr>
          <a:xfrm>
            <a:off x="3658288" y="4125367"/>
            <a:ext cx="48068" cy="262139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698D0E-856C-0E40-87C1-B9989B713F87}"/>
              </a:ext>
            </a:extLst>
          </p:cNvPr>
          <p:cNvCxnSpPr>
            <a:cxnSpLocks/>
          </p:cNvCxnSpPr>
          <p:nvPr/>
        </p:nvCxnSpPr>
        <p:spPr>
          <a:xfrm>
            <a:off x="3812076" y="4118682"/>
            <a:ext cx="48068" cy="262139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7F22F98-B029-434C-B35F-5C5F20362164}"/>
              </a:ext>
            </a:extLst>
          </p:cNvPr>
          <p:cNvCxnSpPr>
            <a:cxnSpLocks/>
          </p:cNvCxnSpPr>
          <p:nvPr/>
        </p:nvCxnSpPr>
        <p:spPr>
          <a:xfrm>
            <a:off x="3972345" y="4118369"/>
            <a:ext cx="48068" cy="262139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402FE8-B9ED-1C4A-AC52-EAACAD62E15D}"/>
              </a:ext>
            </a:extLst>
          </p:cNvPr>
          <p:cNvCxnSpPr/>
          <p:nvPr/>
        </p:nvCxnSpPr>
        <p:spPr>
          <a:xfrm>
            <a:off x="4231054" y="1958597"/>
            <a:ext cx="124922" cy="70322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38F1641-D3F7-6346-BC74-934728AB22FC}"/>
              </a:ext>
            </a:extLst>
          </p:cNvPr>
          <p:cNvCxnSpPr>
            <a:cxnSpLocks/>
          </p:cNvCxnSpPr>
          <p:nvPr/>
        </p:nvCxnSpPr>
        <p:spPr>
          <a:xfrm>
            <a:off x="4328033" y="1855792"/>
            <a:ext cx="135659" cy="777839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AC72DD0-514A-384A-A854-8D559C8EBF3F}"/>
              </a:ext>
            </a:extLst>
          </p:cNvPr>
          <p:cNvCxnSpPr>
            <a:cxnSpLocks/>
          </p:cNvCxnSpPr>
          <p:nvPr/>
        </p:nvCxnSpPr>
        <p:spPr>
          <a:xfrm>
            <a:off x="4430173" y="1767964"/>
            <a:ext cx="151374" cy="865667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4026BD5-C6D3-1043-9773-07BBFFD1890C}"/>
              </a:ext>
            </a:extLst>
          </p:cNvPr>
          <p:cNvCxnSpPr>
            <a:cxnSpLocks/>
          </p:cNvCxnSpPr>
          <p:nvPr/>
        </p:nvCxnSpPr>
        <p:spPr>
          <a:xfrm>
            <a:off x="4385622" y="3204902"/>
            <a:ext cx="125688" cy="79634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A24566-D3B6-2541-9E1C-E9D25F791F9F}"/>
              </a:ext>
            </a:extLst>
          </p:cNvPr>
          <p:cNvCxnSpPr>
            <a:cxnSpLocks/>
          </p:cNvCxnSpPr>
          <p:nvPr/>
        </p:nvCxnSpPr>
        <p:spPr>
          <a:xfrm>
            <a:off x="4539410" y="3198217"/>
            <a:ext cx="132169" cy="845291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A5639F5-0114-0A41-924E-EAD882D17C6B}"/>
              </a:ext>
            </a:extLst>
          </p:cNvPr>
          <p:cNvCxnSpPr>
            <a:cxnSpLocks/>
          </p:cNvCxnSpPr>
          <p:nvPr/>
        </p:nvCxnSpPr>
        <p:spPr>
          <a:xfrm>
            <a:off x="4699679" y="3197904"/>
            <a:ext cx="160880" cy="109137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180875E-94C6-2544-9ADF-14AD765759D8}"/>
              </a:ext>
            </a:extLst>
          </p:cNvPr>
          <p:cNvCxnSpPr>
            <a:cxnSpLocks/>
          </p:cNvCxnSpPr>
          <p:nvPr/>
        </p:nvCxnSpPr>
        <p:spPr>
          <a:xfrm>
            <a:off x="4842344" y="3220284"/>
            <a:ext cx="109587" cy="680552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ADA6510F-6C37-0A49-85EC-69609A30B52E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3">
            <a:extLst>
              <a:ext uri="{FF2B5EF4-FFF2-40B4-BE49-F238E27FC236}">
                <a16:creationId xmlns:a16="http://schemas.microsoft.com/office/drawing/2014/main" id="{39CF1941-6DBF-8D4D-A09C-F23D54AB0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7" name="Titel 3">
            <a:extLst>
              <a:ext uri="{FF2B5EF4-FFF2-40B4-BE49-F238E27FC236}">
                <a16:creationId xmlns:a16="http://schemas.microsoft.com/office/drawing/2014/main" id="{01FC9FF6-D50E-E545-8502-A4AE92A193DA}"/>
              </a:ext>
            </a:extLst>
          </p:cNvPr>
          <p:cNvSpPr txBox="1">
            <a:spLocks/>
          </p:cNvSpPr>
          <p:nvPr/>
        </p:nvSpPr>
        <p:spPr>
          <a:xfrm>
            <a:off x="1237995" y="-20538"/>
            <a:ext cx="6591808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What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is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Elevated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Layer (EML)?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6E5A415-659B-5D4B-9203-F43C6D13BCF3}"/>
              </a:ext>
            </a:extLst>
          </p:cNvPr>
          <p:cNvSpPr txBox="1"/>
          <p:nvPr/>
        </p:nvSpPr>
        <p:spPr>
          <a:xfrm>
            <a:off x="715422" y="522502"/>
            <a:ext cx="2215668" cy="39306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NARVAL-2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dropsondes</a:t>
            </a:r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97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EBBDE0-90EC-7F40-8A82-5D9CCF39EC10}"/>
              </a:ext>
            </a:extLst>
          </p:cNvPr>
          <p:cNvSpPr/>
          <p:nvPr/>
        </p:nvSpPr>
        <p:spPr>
          <a:xfrm>
            <a:off x="1419519" y="3510550"/>
            <a:ext cx="785151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B79110-AD1F-464C-90D4-CD423324C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7" r="62543"/>
          <a:stretch/>
        </p:blipFill>
        <p:spPr>
          <a:xfrm>
            <a:off x="-17632" y="696580"/>
            <a:ext cx="2861440" cy="430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6D636C-D8A7-6C4F-A479-492D830EBB3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8277" r="34012"/>
          <a:stretch/>
        </p:blipFill>
        <p:spPr>
          <a:xfrm>
            <a:off x="-18000" y="696580"/>
            <a:ext cx="4950040" cy="4305600"/>
          </a:xfrm>
          <a:prstGeom prst="rect">
            <a:avLst/>
          </a:prstGeom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33FA8336-CECA-254F-9166-312D23650972}"/>
              </a:ext>
            </a:extLst>
          </p:cNvPr>
          <p:cNvSpPr txBox="1"/>
          <p:nvPr/>
        </p:nvSpPr>
        <p:spPr>
          <a:xfrm>
            <a:off x="1025654" y="2295382"/>
            <a:ext cx="1226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lang="de-DE" sz="15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2">
            <a:extLst>
              <a:ext uri="{FF2B5EF4-FFF2-40B4-BE49-F238E27FC236}">
                <a16:creationId xmlns:a16="http://schemas.microsoft.com/office/drawing/2014/main" id="{9D2DEC08-63F2-2A40-97E2-FE34C4B18D7F}"/>
              </a:ext>
            </a:extLst>
          </p:cNvPr>
          <p:cNvSpPr txBox="1"/>
          <p:nvPr/>
        </p:nvSpPr>
        <p:spPr>
          <a:xfrm>
            <a:off x="2204670" y="2551944"/>
            <a:ext cx="15998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0˚ C</a:t>
            </a:r>
          </a:p>
        </p:txBody>
      </p:sp>
      <p:pic>
        <p:nvPicPr>
          <p:cNvPr id="6" name="Graphic 5" descr="Snowflake outline">
            <a:extLst>
              <a:ext uri="{FF2B5EF4-FFF2-40B4-BE49-F238E27FC236}">
                <a16:creationId xmlns:a16="http://schemas.microsoft.com/office/drawing/2014/main" id="{A041DC54-7055-9C41-A230-CD44CEA32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4952" y="1864070"/>
            <a:ext cx="441946" cy="441946"/>
          </a:xfrm>
          <a:prstGeom prst="rect">
            <a:avLst/>
          </a:prstGeom>
        </p:spPr>
      </p:pic>
      <p:pic>
        <p:nvPicPr>
          <p:cNvPr id="15" name="Graphic 14" descr="Water with solid fill">
            <a:extLst>
              <a:ext uri="{FF2B5EF4-FFF2-40B4-BE49-F238E27FC236}">
                <a16:creationId xmlns:a16="http://schemas.microsoft.com/office/drawing/2014/main" id="{AB04959A-021E-1248-A3E8-CB03996D4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2411" y="3865415"/>
            <a:ext cx="285344" cy="285344"/>
          </a:xfrm>
          <a:prstGeom prst="rect">
            <a:avLst/>
          </a:prstGeom>
        </p:spPr>
      </p:pic>
      <p:pic>
        <p:nvPicPr>
          <p:cNvPr id="19" name="Graphic 18" descr="Water with solid fill">
            <a:extLst>
              <a:ext uri="{FF2B5EF4-FFF2-40B4-BE49-F238E27FC236}">
                <a16:creationId xmlns:a16="http://schemas.microsoft.com/office/drawing/2014/main" id="{51BCDB4B-A6E8-B742-B2C6-45870D991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3958" y="3805627"/>
            <a:ext cx="285344" cy="285344"/>
          </a:xfrm>
          <a:prstGeom prst="rect">
            <a:avLst/>
          </a:prstGeom>
        </p:spPr>
      </p:pic>
      <p:pic>
        <p:nvPicPr>
          <p:cNvPr id="20" name="Graphic 19" descr="Water with solid fill">
            <a:extLst>
              <a:ext uri="{FF2B5EF4-FFF2-40B4-BE49-F238E27FC236}">
                <a16:creationId xmlns:a16="http://schemas.microsoft.com/office/drawing/2014/main" id="{38E279FC-0893-8B47-9306-12E410ADAD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5314" y="3468200"/>
            <a:ext cx="285344" cy="285344"/>
          </a:xfrm>
          <a:prstGeom prst="rect">
            <a:avLst/>
          </a:prstGeom>
        </p:spPr>
      </p:pic>
      <p:pic>
        <p:nvPicPr>
          <p:cNvPr id="21" name="Graphic 20" descr="Water with solid fill">
            <a:extLst>
              <a:ext uri="{FF2B5EF4-FFF2-40B4-BE49-F238E27FC236}">
                <a16:creationId xmlns:a16="http://schemas.microsoft.com/office/drawing/2014/main" id="{ABB6225B-90C3-0C40-BCF4-28523793E1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2410" y="2916825"/>
            <a:ext cx="285344" cy="285344"/>
          </a:xfrm>
          <a:prstGeom prst="rect">
            <a:avLst/>
          </a:prstGeom>
        </p:spPr>
      </p:pic>
      <p:pic>
        <p:nvPicPr>
          <p:cNvPr id="23" name="Graphic 22" descr="Water with solid fill">
            <a:extLst>
              <a:ext uri="{FF2B5EF4-FFF2-40B4-BE49-F238E27FC236}">
                <a16:creationId xmlns:a16="http://schemas.microsoft.com/office/drawing/2014/main" id="{4FB80155-C1FB-594B-AF24-BA686C879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1198" y="3771528"/>
            <a:ext cx="285344" cy="285344"/>
          </a:xfrm>
          <a:prstGeom prst="rect">
            <a:avLst/>
          </a:prstGeom>
        </p:spPr>
      </p:pic>
      <p:pic>
        <p:nvPicPr>
          <p:cNvPr id="26" name="Graphic 25" descr="Water with solid fill">
            <a:extLst>
              <a:ext uri="{FF2B5EF4-FFF2-40B4-BE49-F238E27FC236}">
                <a16:creationId xmlns:a16="http://schemas.microsoft.com/office/drawing/2014/main" id="{86681F18-9039-6B40-BCDC-8A0BF73F1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4415" y="2925924"/>
            <a:ext cx="285344" cy="285344"/>
          </a:xfrm>
          <a:prstGeom prst="rect">
            <a:avLst/>
          </a:prstGeom>
        </p:spPr>
      </p:pic>
      <p:pic>
        <p:nvPicPr>
          <p:cNvPr id="29" name="Graphic 28" descr="Water with solid fill">
            <a:extLst>
              <a:ext uri="{FF2B5EF4-FFF2-40B4-BE49-F238E27FC236}">
                <a16:creationId xmlns:a16="http://schemas.microsoft.com/office/drawing/2014/main" id="{38E32E50-2423-884D-9202-B949057E15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0927" y="3032657"/>
            <a:ext cx="285344" cy="285344"/>
          </a:xfrm>
          <a:prstGeom prst="rect">
            <a:avLst/>
          </a:prstGeom>
        </p:spPr>
      </p:pic>
      <p:pic>
        <p:nvPicPr>
          <p:cNvPr id="31" name="Graphic 30" descr="Water with solid fill">
            <a:extLst>
              <a:ext uri="{FF2B5EF4-FFF2-40B4-BE49-F238E27FC236}">
                <a16:creationId xmlns:a16="http://schemas.microsoft.com/office/drawing/2014/main" id="{52567602-2836-024F-BCC5-53F7B2A21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4723" y="3451279"/>
            <a:ext cx="285344" cy="285344"/>
          </a:xfrm>
          <a:prstGeom prst="rect">
            <a:avLst/>
          </a:prstGeom>
        </p:spPr>
      </p:pic>
      <p:pic>
        <p:nvPicPr>
          <p:cNvPr id="35" name="Graphic 34" descr="Water with solid fill">
            <a:extLst>
              <a:ext uri="{FF2B5EF4-FFF2-40B4-BE49-F238E27FC236}">
                <a16:creationId xmlns:a16="http://schemas.microsoft.com/office/drawing/2014/main" id="{15C66D0D-85E7-BF46-93CF-C73F42F34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6315" y="3336268"/>
            <a:ext cx="285344" cy="285344"/>
          </a:xfrm>
          <a:prstGeom prst="rect">
            <a:avLst/>
          </a:prstGeom>
        </p:spPr>
      </p:pic>
      <p:pic>
        <p:nvPicPr>
          <p:cNvPr id="36" name="Graphic 35" descr="Water with solid fill">
            <a:extLst>
              <a:ext uri="{FF2B5EF4-FFF2-40B4-BE49-F238E27FC236}">
                <a16:creationId xmlns:a16="http://schemas.microsoft.com/office/drawing/2014/main" id="{26BD27FE-5464-814D-9EBD-226616C7B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6261" y="3313305"/>
            <a:ext cx="285344" cy="285344"/>
          </a:xfrm>
          <a:prstGeom prst="rect">
            <a:avLst/>
          </a:prstGeom>
        </p:spPr>
      </p:pic>
      <p:pic>
        <p:nvPicPr>
          <p:cNvPr id="43" name="Graphic 42" descr="Water with solid fill">
            <a:extLst>
              <a:ext uri="{FF2B5EF4-FFF2-40B4-BE49-F238E27FC236}">
                <a16:creationId xmlns:a16="http://schemas.microsoft.com/office/drawing/2014/main" id="{FAE0F875-4194-2145-9B2E-35A560393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9903" y="2562541"/>
            <a:ext cx="285344" cy="285344"/>
          </a:xfrm>
          <a:prstGeom prst="rect">
            <a:avLst/>
          </a:prstGeom>
        </p:spPr>
      </p:pic>
      <p:pic>
        <p:nvPicPr>
          <p:cNvPr id="45" name="Graphic 44" descr="Water with solid fill">
            <a:extLst>
              <a:ext uri="{FF2B5EF4-FFF2-40B4-BE49-F238E27FC236}">
                <a16:creationId xmlns:a16="http://schemas.microsoft.com/office/drawing/2014/main" id="{A7E79206-724A-F240-AE10-C43594538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2642" y="2560433"/>
            <a:ext cx="285344" cy="285344"/>
          </a:xfrm>
          <a:prstGeom prst="rect">
            <a:avLst/>
          </a:prstGeom>
        </p:spPr>
      </p:pic>
      <p:pic>
        <p:nvPicPr>
          <p:cNvPr id="47" name="Graphic 46" descr="Snowflake outline">
            <a:extLst>
              <a:ext uri="{FF2B5EF4-FFF2-40B4-BE49-F238E27FC236}">
                <a16:creationId xmlns:a16="http://schemas.microsoft.com/office/drawing/2014/main" id="{2282A9B5-5B3D-3A4A-8863-797A73A51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5600" y="2233240"/>
            <a:ext cx="441946" cy="441946"/>
          </a:xfrm>
          <a:prstGeom prst="rect">
            <a:avLst/>
          </a:prstGeom>
        </p:spPr>
      </p:pic>
      <p:pic>
        <p:nvPicPr>
          <p:cNvPr id="48" name="Graphic 47" descr="Snowflake outline">
            <a:extLst>
              <a:ext uri="{FF2B5EF4-FFF2-40B4-BE49-F238E27FC236}">
                <a16:creationId xmlns:a16="http://schemas.microsoft.com/office/drawing/2014/main" id="{DB306058-21DA-F541-A4AD-9DE8EAA0B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5137" y="2205049"/>
            <a:ext cx="441946" cy="441946"/>
          </a:xfrm>
          <a:prstGeom prst="rect">
            <a:avLst/>
          </a:prstGeom>
        </p:spPr>
      </p:pic>
      <p:pic>
        <p:nvPicPr>
          <p:cNvPr id="51" name="Graphic 50" descr="Snowflake outline">
            <a:extLst>
              <a:ext uri="{FF2B5EF4-FFF2-40B4-BE49-F238E27FC236}">
                <a16:creationId xmlns:a16="http://schemas.microsoft.com/office/drawing/2014/main" id="{0949145F-679A-0045-80E1-A8D2AC891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349" y="1679112"/>
            <a:ext cx="441946" cy="441946"/>
          </a:xfrm>
          <a:prstGeom prst="rect">
            <a:avLst/>
          </a:prstGeom>
        </p:spPr>
      </p:pic>
      <p:pic>
        <p:nvPicPr>
          <p:cNvPr id="53" name="Graphic 52" descr="Snowflake outline">
            <a:extLst>
              <a:ext uri="{FF2B5EF4-FFF2-40B4-BE49-F238E27FC236}">
                <a16:creationId xmlns:a16="http://schemas.microsoft.com/office/drawing/2014/main" id="{26546823-EEDA-3C48-8123-3DBCAA85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6233" y="1530015"/>
            <a:ext cx="441946" cy="441946"/>
          </a:xfrm>
          <a:prstGeom prst="rect">
            <a:avLst/>
          </a:prstGeom>
        </p:spPr>
      </p:pic>
      <p:pic>
        <p:nvPicPr>
          <p:cNvPr id="56" name="Graphic 55" descr="Snowflake outline">
            <a:extLst>
              <a:ext uri="{FF2B5EF4-FFF2-40B4-BE49-F238E27FC236}">
                <a16:creationId xmlns:a16="http://schemas.microsoft.com/office/drawing/2014/main" id="{2919DA1E-9F0B-2044-B89F-7A3BE087C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9932" y="1301679"/>
            <a:ext cx="441946" cy="441946"/>
          </a:xfrm>
          <a:prstGeom prst="rect">
            <a:avLst/>
          </a:prstGeom>
        </p:spPr>
      </p:pic>
      <p:pic>
        <p:nvPicPr>
          <p:cNvPr id="57" name="Graphic 56" descr="Snowflake outline">
            <a:extLst>
              <a:ext uri="{FF2B5EF4-FFF2-40B4-BE49-F238E27FC236}">
                <a16:creationId xmlns:a16="http://schemas.microsoft.com/office/drawing/2014/main" id="{14DFA63A-80F6-CC40-8136-8A4F565F5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1605" y="1065665"/>
            <a:ext cx="441946" cy="441946"/>
          </a:xfrm>
          <a:prstGeom prst="rect">
            <a:avLst/>
          </a:prstGeom>
        </p:spPr>
      </p:pic>
      <p:pic>
        <p:nvPicPr>
          <p:cNvPr id="59" name="Graphic 58" descr="Snowflake outline">
            <a:extLst>
              <a:ext uri="{FF2B5EF4-FFF2-40B4-BE49-F238E27FC236}">
                <a16:creationId xmlns:a16="http://schemas.microsoft.com/office/drawing/2014/main" id="{2F624F6E-C6B3-5742-A5B8-E0861913C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054" y="1095422"/>
            <a:ext cx="441946" cy="441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F6B464-5FF4-CD44-86B1-7CA756E907E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8000"/>
          </a:blip>
          <a:stretch>
            <a:fillRect/>
          </a:stretch>
        </p:blipFill>
        <p:spPr>
          <a:xfrm rot="10800000">
            <a:off x="3019596" y="960301"/>
            <a:ext cx="2392814" cy="3506450"/>
          </a:xfrm>
          <a:prstGeom prst="rect">
            <a:avLst/>
          </a:prstGeom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506584-C3C2-AA45-A0D0-05706559CDB5}"/>
                  </a:ext>
                </a:extLst>
              </p14:cNvPr>
              <p14:cNvContentPartPr/>
              <p14:nvPr/>
            </p14:nvContentPartPr>
            <p14:xfrm>
              <a:off x="5032715" y="2856916"/>
              <a:ext cx="142200" cy="137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506584-C3C2-AA45-A0D0-05706559CD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24075" y="2847916"/>
                <a:ext cx="15984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DF8C1-9444-E94B-B954-3102EB148FB9}"/>
              </a:ext>
            </a:extLst>
          </p:cNvPr>
          <p:cNvGrpSpPr/>
          <p:nvPr/>
        </p:nvGrpSpPr>
        <p:grpSpPr>
          <a:xfrm>
            <a:off x="4118315" y="2864836"/>
            <a:ext cx="955800" cy="181800"/>
            <a:chOff x="4118315" y="3006156"/>
            <a:chExt cx="95580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3E8531C-DB4F-0A4F-907A-49C54E466FC0}"/>
                    </a:ext>
                  </a:extLst>
                </p14:cNvPr>
                <p14:cNvContentPartPr/>
                <p14:nvPr/>
              </p14:nvContentPartPr>
              <p14:xfrm>
                <a:off x="4118315" y="3084996"/>
                <a:ext cx="853560" cy="102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3E8531C-DB4F-0A4F-907A-49C54E466FC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09675" y="3075996"/>
                  <a:ext cx="871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8FE2E5F-D813-3F46-A816-C3416ED5DB06}"/>
                    </a:ext>
                  </a:extLst>
                </p14:cNvPr>
                <p14:cNvContentPartPr/>
                <p14:nvPr/>
              </p14:nvContentPartPr>
              <p14:xfrm>
                <a:off x="4971515" y="3070956"/>
                <a:ext cx="102600" cy="1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8FE2E5F-D813-3F46-A816-C3416ED5DB0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62875" y="3061956"/>
                  <a:ext cx="120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F18123-F019-E043-9957-6B1494F51BD0}"/>
                    </a:ext>
                  </a:extLst>
                </p14:cNvPr>
                <p14:cNvContentPartPr/>
                <p14:nvPr/>
              </p14:nvContentPartPr>
              <p14:xfrm>
                <a:off x="5024795" y="3006156"/>
                <a:ext cx="34200" cy="142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F18123-F019-E043-9957-6B1494F51B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15795" y="2997516"/>
                  <a:ext cx="51840" cy="1602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FBABE45-3C50-0246-AE62-654706B1379A}"/>
              </a:ext>
            </a:extLst>
          </p:cNvPr>
          <p:cNvCxnSpPr>
            <a:cxnSpLocks/>
          </p:cNvCxnSpPr>
          <p:nvPr/>
        </p:nvCxnSpPr>
        <p:spPr>
          <a:xfrm>
            <a:off x="3383588" y="4192587"/>
            <a:ext cx="48017" cy="208283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CF27076-3111-DD46-A749-742DAAC2AAFC}"/>
              </a:ext>
            </a:extLst>
          </p:cNvPr>
          <p:cNvCxnSpPr>
            <a:cxnSpLocks/>
          </p:cNvCxnSpPr>
          <p:nvPr/>
        </p:nvCxnSpPr>
        <p:spPr>
          <a:xfrm>
            <a:off x="3498899" y="4133401"/>
            <a:ext cx="46268" cy="308218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9772F0C-C9A4-AA47-903F-C65D146F3730}"/>
              </a:ext>
            </a:extLst>
          </p:cNvPr>
          <p:cNvCxnSpPr>
            <a:cxnSpLocks/>
          </p:cNvCxnSpPr>
          <p:nvPr/>
        </p:nvCxnSpPr>
        <p:spPr>
          <a:xfrm>
            <a:off x="3658288" y="4138731"/>
            <a:ext cx="48068" cy="262139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1F7802-2D9B-0F44-A637-31F11161ECD4}"/>
              </a:ext>
            </a:extLst>
          </p:cNvPr>
          <p:cNvCxnSpPr>
            <a:cxnSpLocks/>
          </p:cNvCxnSpPr>
          <p:nvPr/>
        </p:nvCxnSpPr>
        <p:spPr>
          <a:xfrm>
            <a:off x="3812076" y="4132046"/>
            <a:ext cx="48068" cy="262139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357E501-67CD-D34D-A65D-1CE5EE608091}"/>
              </a:ext>
            </a:extLst>
          </p:cNvPr>
          <p:cNvCxnSpPr>
            <a:cxnSpLocks/>
          </p:cNvCxnSpPr>
          <p:nvPr/>
        </p:nvCxnSpPr>
        <p:spPr>
          <a:xfrm>
            <a:off x="3972345" y="4131733"/>
            <a:ext cx="48068" cy="262139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22C453-7FD9-E840-9A93-85211A8C780E}"/>
              </a:ext>
            </a:extLst>
          </p:cNvPr>
          <p:cNvCxnSpPr/>
          <p:nvPr/>
        </p:nvCxnSpPr>
        <p:spPr>
          <a:xfrm>
            <a:off x="4231054" y="1971961"/>
            <a:ext cx="124922" cy="70322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51922D-6A3F-9846-ABA5-00ED15B6DDC3}"/>
              </a:ext>
            </a:extLst>
          </p:cNvPr>
          <p:cNvCxnSpPr>
            <a:cxnSpLocks/>
          </p:cNvCxnSpPr>
          <p:nvPr/>
        </p:nvCxnSpPr>
        <p:spPr>
          <a:xfrm>
            <a:off x="4328033" y="1869156"/>
            <a:ext cx="135659" cy="777839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1E2039-F442-AC4F-9A27-376555E52B68}"/>
              </a:ext>
            </a:extLst>
          </p:cNvPr>
          <p:cNvCxnSpPr>
            <a:cxnSpLocks/>
          </p:cNvCxnSpPr>
          <p:nvPr/>
        </p:nvCxnSpPr>
        <p:spPr>
          <a:xfrm>
            <a:off x="4430173" y="1781328"/>
            <a:ext cx="151374" cy="865667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871339F-BCD5-1140-B7AB-C8BA1D26105F}"/>
              </a:ext>
            </a:extLst>
          </p:cNvPr>
          <p:cNvCxnSpPr>
            <a:cxnSpLocks/>
          </p:cNvCxnSpPr>
          <p:nvPr/>
        </p:nvCxnSpPr>
        <p:spPr>
          <a:xfrm>
            <a:off x="4385622" y="3218266"/>
            <a:ext cx="125688" cy="79634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AA7BF7E-78CC-164F-9108-EC1C8DE62FB1}"/>
              </a:ext>
            </a:extLst>
          </p:cNvPr>
          <p:cNvCxnSpPr>
            <a:cxnSpLocks/>
          </p:cNvCxnSpPr>
          <p:nvPr/>
        </p:nvCxnSpPr>
        <p:spPr>
          <a:xfrm>
            <a:off x="4539410" y="3211581"/>
            <a:ext cx="132169" cy="845291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80D0C8-8368-744C-9D28-EAE57E53A2A7}"/>
              </a:ext>
            </a:extLst>
          </p:cNvPr>
          <p:cNvCxnSpPr>
            <a:cxnSpLocks/>
          </p:cNvCxnSpPr>
          <p:nvPr/>
        </p:nvCxnSpPr>
        <p:spPr>
          <a:xfrm>
            <a:off x="4699679" y="3211268"/>
            <a:ext cx="160880" cy="109137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46DC257-9C53-414D-9911-7CD8088B371E}"/>
              </a:ext>
            </a:extLst>
          </p:cNvPr>
          <p:cNvCxnSpPr>
            <a:cxnSpLocks/>
          </p:cNvCxnSpPr>
          <p:nvPr/>
        </p:nvCxnSpPr>
        <p:spPr>
          <a:xfrm>
            <a:off x="4842344" y="3233648"/>
            <a:ext cx="109587" cy="680552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8DB2124-BB6F-3744-861A-BEE9C550961E}"/>
              </a:ext>
            </a:extLst>
          </p:cNvPr>
          <p:cNvSpPr txBox="1"/>
          <p:nvPr/>
        </p:nvSpPr>
        <p:spPr>
          <a:xfrm>
            <a:off x="5190056" y="2791210"/>
            <a:ext cx="1336989" cy="510852"/>
          </a:xfrm>
          <a:prstGeom prst="rect">
            <a:avLst/>
          </a:prstGeom>
          <a:noFill/>
        </p:spPr>
        <p:txBody>
          <a:bodyPr wrap="none" rtlCol="0">
            <a:normAutofit fontScale="92500" lnSpcReduction="10000"/>
          </a:bodyPr>
          <a:lstStyle/>
          <a:p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Detrainment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air</a:t>
            </a:r>
            <a:endParaRPr lang="de-DE" sz="15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BFD1AF3-76F5-3C4B-AB2F-BD4DCA6C97FC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3">
            <a:extLst>
              <a:ext uri="{FF2B5EF4-FFF2-40B4-BE49-F238E27FC236}">
                <a16:creationId xmlns:a16="http://schemas.microsoft.com/office/drawing/2014/main" id="{8B6F2A1D-49B1-8549-81E6-A2BE4C2E0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9" name="Titel 3">
            <a:extLst>
              <a:ext uri="{FF2B5EF4-FFF2-40B4-BE49-F238E27FC236}">
                <a16:creationId xmlns:a16="http://schemas.microsoft.com/office/drawing/2014/main" id="{4D6EE9CB-ADE9-134E-9FB0-6ED4B411F98F}"/>
              </a:ext>
            </a:extLst>
          </p:cNvPr>
          <p:cNvSpPr txBox="1">
            <a:spLocks/>
          </p:cNvSpPr>
          <p:nvPr/>
        </p:nvSpPr>
        <p:spPr>
          <a:xfrm>
            <a:off x="1237995" y="-20538"/>
            <a:ext cx="6591808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What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is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Elevated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Layer (EML)?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8453948-9DBE-8344-B4A5-304C7054BD59}"/>
              </a:ext>
            </a:extLst>
          </p:cNvPr>
          <p:cNvSpPr txBox="1"/>
          <p:nvPr/>
        </p:nvSpPr>
        <p:spPr>
          <a:xfrm>
            <a:off x="715422" y="522502"/>
            <a:ext cx="2215668" cy="39306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NARVAL-2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dropsondes</a:t>
            </a:r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62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EBBDE0-90EC-7F40-8A82-5D9CCF39EC10}"/>
              </a:ext>
            </a:extLst>
          </p:cNvPr>
          <p:cNvSpPr/>
          <p:nvPr/>
        </p:nvSpPr>
        <p:spPr>
          <a:xfrm>
            <a:off x="1419519" y="3497186"/>
            <a:ext cx="785151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B79110-AD1F-464C-90D4-CD423324C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7" r="62543"/>
          <a:stretch/>
        </p:blipFill>
        <p:spPr>
          <a:xfrm>
            <a:off x="-17632" y="683216"/>
            <a:ext cx="2861440" cy="430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6D636C-D8A7-6C4F-A479-492D830EBB3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8277" r="34012"/>
          <a:stretch/>
        </p:blipFill>
        <p:spPr>
          <a:xfrm>
            <a:off x="-18000" y="683216"/>
            <a:ext cx="4950040" cy="4305600"/>
          </a:xfrm>
          <a:prstGeom prst="rect">
            <a:avLst/>
          </a:prstGeom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33FA8336-CECA-254F-9166-312D23650972}"/>
              </a:ext>
            </a:extLst>
          </p:cNvPr>
          <p:cNvSpPr txBox="1"/>
          <p:nvPr/>
        </p:nvSpPr>
        <p:spPr>
          <a:xfrm>
            <a:off x="1025654" y="2282018"/>
            <a:ext cx="1226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lang="de-DE" sz="15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2">
            <a:extLst>
              <a:ext uri="{FF2B5EF4-FFF2-40B4-BE49-F238E27FC236}">
                <a16:creationId xmlns:a16="http://schemas.microsoft.com/office/drawing/2014/main" id="{9D2DEC08-63F2-2A40-97E2-FE34C4B18D7F}"/>
              </a:ext>
            </a:extLst>
          </p:cNvPr>
          <p:cNvSpPr txBox="1"/>
          <p:nvPr/>
        </p:nvSpPr>
        <p:spPr>
          <a:xfrm>
            <a:off x="2204670" y="2538580"/>
            <a:ext cx="15998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0˚ C</a:t>
            </a:r>
          </a:p>
        </p:txBody>
      </p:sp>
      <p:pic>
        <p:nvPicPr>
          <p:cNvPr id="6" name="Graphic 5" descr="Snowflake outline">
            <a:extLst>
              <a:ext uri="{FF2B5EF4-FFF2-40B4-BE49-F238E27FC236}">
                <a16:creationId xmlns:a16="http://schemas.microsoft.com/office/drawing/2014/main" id="{A041DC54-7055-9C41-A230-CD44CEA32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4952" y="1850706"/>
            <a:ext cx="441946" cy="441946"/>
          </a:xfrm>
          <a:prstGeom prst="rect">
            <a:avLst/>
          </a:prstGeom>
        </p:spPr>
      </p:pic>
      <p:pic>
        <p:nvPicPr>
          <p:cNvPr id="15" name="Graphic 14" descr="Water with solid fill">
            <a:extLst>
              <a:ext uri="{FF2B5EF4-FFF2-40B4-BE49-F238E27FC236}">
                <a16:creationId xmlns:a16="http://schemas.microsoft.com/office/drawing/2014/main" id="{AB04959A-021E-1248-A3E8-CB03996D4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2411" y="3852051"/>
            <a:ext cx="285344" cy="285344"/>
          </a:xfrm>
          <a:prstGeom prst="rect">
            <a:avLst/>
          </a:prstGeom>
        </p:spPr>
      </p:pic>
      <p:pic>
        <p:nvPicPr>
          <p:cNvPr id="19" name="Graphic 18" descr="Water with solid fill">
            <a:extLst>
              <a:ext uri="{FF2B5EF4-FFF2-40B4-BE49-F238E27FC236}">
                <a16:creationId xmlns:a16="http://schemas.microsoft.com/office/drawing/2014/main" id="{51BCDB4B-A6E8-B742-B2C6-45870D991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3958" y="3792263"/>
            <a:ext cx="285344" cy="285344"/>
          </a:xfrm>
          <a:prstGeom prst="rect">
            <a:avLst/>
          </a:prstGeom>
        </p:spPr>
      </p:pic>
      <p:pic>
        <p:nvPicPr>
          <p:cNvPr id="20" name="Graphic 19" descr="Water with solid fill">
            <a:extLst>
              <a:ext uri="{FF2B5EF4-FFF2-40B4-BE49-F238E27FC236}">
                <a16:creationId xmlns:a16="http://schemas.microsoft.com/office/drawing/2014/main" id="{38E279FC-0893-8B47-9306-12E410ADAD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5314" y="3454836"/>
            <a:ext cx="285344" cy="285344"/>
          </a:xfrm>
          <a:prstGeom prst="rect">
            <a:avLst/>
          </a:prstGeom>
        </p:spPr>
      </p:pic>
      <p:pic>
        <p:nvPicPr>
          <p:cNvPr id="21" name="Graphic 20" descr="Water with solid fill">
            <a:extLst>
              <a:ext uri="{FF2B5EF4-FFF2-40B4-BE49-F238E27FC236}">
                <a16:creationId xmlns:a16="http://schemas.microsoft.com/office/drawing/2014/main" id="{ABB6225B-90C3-0C40-BCF4-28523793E1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2410" y="2903461"/>
            <a:ext cx="285344" cy="285344"/>
          </a:xfrm>
          <a:prstGeom prst="rect">
            <a:avLst/>
          </a:prstGeom>
        </p:spPr>
      </p:pic>
      <p:pic>
        <p:nvPicPr>
          <p:cNvPr id="23" name="Graphic 22" descr="Water with solid fill">
            <a:extLst>
              <a:ext uri="{FF2B5EF4-FFF2-40B4-BE49-F238E27FC236}">
                <a16:creationId xmlns:a16="http://schemas.microsoft.com/office/drawing/2014/main" id="{4FB80155-C1FB-594B-AF24-BA686C879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1198" y="3758164"/>
            <a:ext cx="285344" cy="285344"/>
          </a:xfrm>
          <a:prstGeom prst="rect">
            <a:avLst/>
          </a:prstGeom>
        </p:spPr>
      </p:pic>
      <p:pic>
        <p:nvPicPr>
          <p:cNvPr id="26" name="Graphic 25" descr="Water with solid fill">
            <a:extLst>
              <a:ext uri="{FF2B5EF4-FFF2-40B4-BE49-F238E27FC236}">
                <a16:creationId xmlns:a16="http://schemas.microsoft.com/office/drawing/2014/main" id="{86681F18-9039-6B40-BCDC-8A0BF73F1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4415" y="2912560"/>
            <a:ext cx="285344" cy="285344"/>
          </a:xfrm>
          <a:prstGeom prst="rect">
            <a:avLst/>
          </a:prstGeom>
        </p:spPr>
      </p:pic>
      <p:pic>
        <p:nvPicPr>
          <p:cNvPr id="29" name="Graphic 28" descr="Water with solid fill">
            <a:extLst>
              <a:ext uri="{FF2B5EF4-FFF2-40B4-BE49-F238E27FC236}">
                <a16:creationId xmlns:a16="http://schemas.microsoft.com/office/drawing/2014/main" id="{38E32E50-2423-884D-9202-B949057E15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0927" y="3019293"/>
            <a:ext cx="285344" cy="285344"/>
          </a:xfrm>
          <a:prstGeom prst="rect">
            <a:avLst/>
          </a:prstGeom>
        </p:spPr>
      </p:pic>
      <p:pic>
        <p:nvPicPr>
          <p:cNvPr id="31" name="Graphic 30" descr="Water with solid fill">
            <a:extLst>
              <a:ext uri="{FF2B5EF4-FFF2-40B4-BE49-F238E27FC236}">
                <a16:creationId xmlns:a16="http://schemas.microsoft.com/office/drawing/2014/main" id="{52567602-2836-024F-BCC5-53F7B2A21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4723" y="3437915"/>
            <a:ext cx="285344" cy="285344"/>
          </a:xfrm>
          <a:prstGeom prst="rect">
            <a:avLst/>
          </a:prstGeom>
        </p:spPr>
      </p:pic>
      <p:pic>
        <p:nvPicPr>
          <p:cNvPr id="35" name="Graphic 34" descr="Water with solid fill">
            <a:extLst>
              <a:ext uri="{FF2B5EF4-FFF2-40B4-BE49-F238E27FC236}">
                <a16:creationId xmlns:a16="http://schemas.microsoft.com/office/drawing/2014/main" id="{15C66D0D-85E7-BF46-93CF-C73F42F34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6315" y="3322904"/>
            <a:ext cx="285344" cy="285344"/>
          </a:xfrm>
          <a:prstGeom prst="rect">
            <a:avLst/>
          </a:prstGeom>
        </p:spPr>
      </p:pic>
      <p:pic>
        <p:nvPicPr>
          <p:cNvPr id="36" name="Graphic 35" descr="Water with solid fill">
            <a:extLst>
              <a:ext uri="{FF2B5EF4-FFF2-40B4-BE49-F238E27FC236}">
                <a16:creationId xmlns:a16="http://schemas.microsoft.com/office/drawing/2014/main" id="{26BD27FE-5464-814D-9EBD-226616C7B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6261" y="3299941"/>
            <a:ext cx="285344" cy="285344"/>
          </a:xfrm>
          <a:prstGeom prst="rect">
            <a:avLst/>
          </a:prstGeom>
        </p:spPr>
      </p:pic>
      <p:pic>
        <p:nvPicPr>
          <p:cNvPr id="43" name="Graphic 42" descr="Water with solid fill">
            <a:extLst>
              <a:ext uri="{FF2B5EF4-FFF2-40B4-BE49-F238E27FC236}">
                <a16:creationId xmlns:a16="http://schemas.microsoft.com/office/drawing/2014/main" id="{FAE0F875-4194-2145-9B2E-35A560393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9903" y="2549177"/>
            <a:ext cx="285344" cy="285344"/>
          </a:xfrm>
          <a:prstGeom prst="rect">
            <a:avLst/>
          </a:prstGeom>
        </p:spPr>
      </p:pic>
      <p:pic>
        <p:nvPicPr>
          <p:cNvPr id="45" name="Graphic 44" descr="Water with solid fill">
            <a:extLst>
              <a:ext uri="{FF2B5EF4-FFF2-40B4-BE49-F238E27FC236}">
                <a16:creationId xmlns:a16="http://schemas.microsoft.com/office/drawing/2014/main" id="{A7E79206-724A-F240-AE10-C43594538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2642" y="2547069"/>
            <a:ext cx="285344" cy="285344"/>
          </a:xfrm>
          <a:prstGeom prst="rect">
            <a:avLst/>
          </a:prstGeom>
        </p:spPr>
      </p:pic>
      <p:pic>
        <p:nvPicPr>
          <p:cNvPr id="47" name="Graphic 46" descr="Snowflake outline">
            <a:extLst>
              <a:ext uri="{FF2B5EF4-FFF2-40B4-BE49-F238E27FC236}">
                <a16:creationId xmlns:a16="http://schemas.microsoft.com/office/drawing/2014/main" id="{2282A9B5-5B3D-3A4A-8863-797A73A51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5600" y="2219876"/>
            <a:ext cx="441946" cy="441946"/>
          </a:xfrm>
          <a:prstGeom prst="rect">
            <a:avLst/>
          </a:prstGeom>
        </p:spPr>
      </p:pic>
      <p:pic>
        <p:nvPicPr>
          <p:cNvPr id="48" name="Graphic 47" descr="Snowflake outline">
            <a:extLst>
              <a:ext uri="{FF2B5EF4-FFF2-40B4-BE49-F238E27FC236}">
                <a16:creationId xmlns:a16="http://schemas.microsoft.com/office/drawing/2014/main" id="{DB306058-21DA-F541-A4AD-9DE8EAA0B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5137" y="2191685"/>
            <a:ext cx="441946" cy="441946"/>
          </a:xfrm>
          <a:prstGeom prst="rect">
            <a:avLst/>
          </a:prstGeom>
        </p:spPr>
      </p:pic>
      <p:pic>
        <p:nvPicPr>
          <p:cNvPr id="51" name="Graphic 50" descr="Snowflake outline">
            <a:extLst>
              <a:ext uri="{FF2B5EF4-FFF2-40B4-BE49-F238E27FC236}">
                <a16:creationId xmlns:a16="http://schemas.microsoft.com/office/drawing/2014/main" id="{0949145F-679A-0045-80E1-A8D2AC891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349" y="1665748"/>
            <a:ext cx="441946" cy="441946"/>
          </a:xfrm>
          <a:prstGeom prst="rect">
            <a:avLst/>
          </a:prstGeom>
        </p:spPr>
      </p:pic>
      <p:pic>
        <p:nvPicPr>
          <p:cNvPr id="53" name="Graphic 52" descr="Snowflake outline">
            <a:extLst>
              <a:ext uri="{FF2B5EF4-FFF2-40B4-BE49-F238E27FC236}">
                <a16:creationId xmlns:a16="http://schemas.microsoft.com/office/drawing/2014/main" id="{26546823-EEDA-3C48-8123-3DBCAA85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6233" y="1516651"/>
            <a:ext cx="441946" cy="441946"/>
          </a:xfrm>
          <a:prstGeom prst="rect">
            <a:avLst/>
          </a:prstGeom>
        </p:spPr>
      </p:pic>
      <p:pic>
        <p:nvPicPr>
          <p:cNvPr id="56" name="Graphic 55" descr="Snowflake outline">
            <a:extLst>
              <a:ext uri="{FF2B5EF4-FFF2-40B4-BE49-F238E27FC236}">
                <a16:creationId xmlns:a16="http://schemas.microsoft.com/office/drawing/2014/main" id="{2919DA1E-9F0B-2044-B89F-7A3BE087C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9932" y="1288315"/>
            <a:ext cx="441946" cy="441946"/>
          </a:xfrm>
          <a:prstGeom prst="rect">
            <a:avLst/>
          </a:prstGeom>
        </p:spPr>
      </p:pic>
      <p:pic>
        <p:nvPicPr>
          <p:cNvPr id="57" name="Graphic 56" descr="Snowflake outline">
            <a:extLst>
              <a:ext uri="{FF2B5EF4-FFF2-40B4-BE49-F238E27FC236}">
                <a16:creationId xmlns:a16="http://schemas.microsoft.com/office/drawing/2014/main" id="{14DFA63A-80F6-CC40-8136-8A4F565F5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1605" y="1052301"/>
            <a:ext cx="441946" cy="441946"/>
          </a:xfrm>
          <a:prstGeom prst="rect">
            <a:avLst/>
          </a:prstGeom>
        </p:spPr>
      </p:pic>
      <p:pic>
        <p:nvPicPr>
          <p:cNvPr id="59" name="Graphic 58" descr="Snowflake outline">
            <a:extLst>
              <a:ext uri="{FF2B5EF4-FFF2-40B4-BE49-F238E27FC236}">
                <a16:creationId xmlns:a16="http://schemas.microsoft.com/office/drawing/2014/main" id="{2F624F6E-C6B3-5742-A5B8-E0861913C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054" y="1082058"/>
            <a:ext cx="441946" cy="441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F6B464-5FF4-CD44-86B1-7CA756E907E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8000"/>
          </a:blip>
          <a:stretch>
            <a:fillRect/>
          </a:stretch>
        </p:blipFill>
        <p:spPr>
          <a:xfrm rot="10800000">
            <a:off x="3019596" y="946937"/>
            <a:ext cx="2392814" cy="3506450"/>
          </a:xfrm>
          <a:prstGeom prst="rect">
            <a:avLst/>
          </a:prstGeom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506584-C3C2-AA45-A0D0-05706559CDB5}"/>
                  </a:ext>
                </a:extLst>
              </p14:cNvPr>
              <p14:cNvContentPartPr/>
              <p14:nvPr/>
            </p14:nvContentPartPr>
            <p14:xfrm>
              <a:off x="5032715" y="2843552"/>
              <a:ext cx="142200" cy="137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506584-C3C2-AA45-A0D0-05706559CD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24075" y="2834552"/>
                <a:ext cx="15984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DF8C1-9444-E94B-B954-3102EB148FB9}"/>
              </a:ext>
            </a:extLst>
          </p:cNvPr>
          <p:cNvGrpSpPr/>
          <p:nvPr/>
        </p:nvGrpSpPr>
        <p:grpSpPr>
          <a:xfrm>
            <a:off x="4118315" y="2851472"/>
            <a:ext cx="955800" cy="181800"/>
            <a:chOff x="4118315" y="3006156"/>
            <a:chExt cx="95580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3E8531C-DB4F-0A4F-907A-49C54E466FC0}"/>
                    </a:ext>
                  </a:extLst>
                </p14:cNvPr>
                <p14:cNvContentPartPr/>
                <p14:nvPr/>
              </p14:nvContentPartPr>
              <p14:xfrm>
                <a:off x="4118315" y="3084996"/>
                <a:ext cx="853560" cy="102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3E8531C-DB4F-0A4F-907A-49C54E466FC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09675" y="3075996"/>
                  <a:ext cx="871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8FE2E5F-D813-3F46-A816-C3416ED5DB06}"/>
                    </a:ext>
                  </a:extLst>
                </p14:cNvPr>
                <p14:cNvContentPartPr/>
                <p14:nvPr/>
              </p14:nvContentPartPr>
              <p14:xfrm>
                <a:off x="4971515" y="3070956"/>
                <a:ext cx="102600" cy="1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8FE2E5F-D813-3F46-A816-C3416ED5DB0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62875" y="3061956"/>
                  <a:ext cx="120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F18123-F019-E043-9957-6B1494F51BD0}"/>
                    </a:ext>
                  </a:extLst>
                </p14:cNvPr>
                <p14:cNvContentPartPr/>
                <p14:nvPr/>
              </p14:nvContentPartPr>
              <p14:xfrm>
                <a:off x="5024795" y="3006156"/>
                <a:ext cx="34200" cy="142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F18123-F019-E043-9957-6B1494F51B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15795" y="2997516"/>
                  <a:ext cx="5184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67F4E28-3BCC-C34D-B159-0336F2D2B798}"/>
                  </a:ext>
                </a:extLst>
              </p14:cNvPr>
              <p14:cNvContentPartPr/>
              <p14:nvPr/>
            </p14:nvContentPartPr>
            <p14:xfrm>
              <a:off x="4372475" y="2489672"/>
              <a:ext cx="360" cy="262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67F4E28-3BCC-C34D-B159-0336F2D2B79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54835" y="2471672"/>
                <a:ext cx="360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E488F42-9D42-4E45-A0CE-71859CA65993}"/>
                  </a:ext>
                </a:extLst>
              </p14:cNvPr>
              <p14:cNvContentPartPr/>
              <p14:nvPr/>
            </p14:nvContentPartPr>
            <p14:xfrm>
              <a:off x="4741835" y="2522072"/>
              <a:ext cx="360" cy="241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E488F42-9D42-4E45-A0CE-71859CA6599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23835" y="2504072"/>
                <a:ext cx="360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893D46D-A5A8-ED49-A316-02AD67A4761F}"/>
                  </a:ext>
                </a:extLst>
              </p14:cNvPr>
              <p14:cNvContentPartPr/>
              <p14:nvPr/>
            </p14:nvContentPartPr>
            <p14:xfrm>
              <a:off x="5067635" y="2522432"/>
              <a:ext cx="5040" cy="24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893D46D-A5A8-ED49-A316-02AD67A4761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49635" y="2504432"/>
                <a:ext cx="4068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3BC9B99F-FFE5-2B48-AF47-B923A643AD88}"/>
              </a:ext>
            </a:extLst>
          </p:cNvPr>
          <p:cNvGrpSpPr/>
          <p:nvPr/>
        </p:nvGrpSpPr>
        <p:grpSpPr>
          <a:xfrm>
            <a:off x="4663355" y="2456192"/>
            <a:ext cx="165600" cy="132840"/>
            <a:chOff x="4663355" y="2610876"/>
            <a:chExt cx="165600" cy="1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7E02A6F-0940-BA46-AD68-454EAC3C2D3E}"/>
                    </a:ext>
                  </a:extLst>
                </p14:cNvPr>
                <p14:cNvContentPartPr/>
                <p14:nvPr/>
              </p14:nvContentPartPr>
              <p14:xfrm>
                <a:off x="4663355" y="2610876"/>
                <a:ext cx="54000" cy="117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7E02A6F-0940-BA46-AD68-454EAC3C2D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45715" y="2593236"/>
                  <a:ext cx="89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FBA9797-ECB2-8742-992B-244D7B67CA64}"/>
                    </a:ext>
                  </a:extLst>
                </p14:cNvPr>
                <p14:cNvContentPartPr/>
                <p14:nvPr/>
              </p14:nvContentPartPr>
              <p14:xfrm>
                <a:off x="4716995" y="2610876"/>
                <a:ext cx="111960" cy="132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FBA9797-ECB2-8742-992B-244D7B67CA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99355" y="2593236"/>
                  <a:ext cx="14760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E486F3C-05FB-FC42-8809-30E31F672E00}"/>
              </a:ext>
            </a:extLst>
          </p:cNvPr>
          <p:cNvGrpSpPr/>
          <p:nvPr/>
        </p:nvGrpSpPr>
        <p:grpSpPr>
          <a:xfrm>
            <a:off x="4992035" y="2469152"/>
            <a:ext cx="172440" cy="115200"/>
            <a:chOff x="4992035" y="2623836"/>
            <a:chExt cx="17244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553FD14-85B3-AA47-91D1-C976FFF30303}"/>
                    </a:ext>
                  </a:extLst>
                </p14:cNvPr>
                <p14:cNvContentPartPr/>
                <p14:nvPr/>
              </p14:nvContentPartPr>
              <p14:xfrm>
                <a:off x="4992035" y="2624196"/>
                <a:ext cx="69480" cy="99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553FD14-85B3-AA47-91D1-C976FFF3030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74395" y="2606196"/>
                  <a:ext cx="105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CFE46C0-C52E-404A-BDAB-C1FF17B3526B}"/>
                    </a:ext>
                  </a:extLst>
                </p14:cNvPr>
                <p14:cNvContentPartPr/>
                <p14:nvPr/>
              </p14:nvContentPartPr>
              <p14:xfrm>
                <a:off x="5087075" y="2623836"/>
                <a:ext cx="77400" cy="115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CFE46C0-C52E-404A-BDAB-C1FF17B352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69075" y="2606196"/>
                  <a:ext cx="11304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FA9867D-2B76-6446-9DDB-341380B4F58C}"/>
              </a:ext>
            </a:extLst>
          </p:cNvPr>
          <p:cNvGrpSpPr/>
          <p:nvPr/>
        </p:nvGrpSpPr>
        <p:grpSpPr>
          <a:xfrm>
            <a:off x="4284275" y="2411552"/>
            <a:ext cx="188640" cy="144360"/>
            <a:chOff x="4284275" y="2566236"/>
            <a:chExt cx="18864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A384E2-C36E-E341-B3CB-D2ECE5445987}"/>
                    </a:ext>
                  </a:extLst>
                </p14:cNvPr>
                <p14:cNvContentPartPr/>
                <p14:nvPr/>
              </p14:nvContentPartPr>
              <p14:xfrm>
                <a:off x="4284275" y="2566236"/>
                <a:ext cx="86040" cy="128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A384E2-C36E-E341-B3CB-D2ECE544598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66635" y="2548236"/>
                  <a:ext cx="121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1D2407D-E8DE-E948-8D92-DF366CDE0684}"/>
                    </a:ext>
                  </a:extLst>
                </p14:cNvPr>
                <p14:cNvContentPartPr/>
                <p14:nvPr/>
              </p14:nvContentPartPr>
              <p14:xfrm>
                <a:off x="4389395" y="2580276"/>
                <a:ext cx="83520" cy="130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1D2407D-E8DE-E948-8D92-DF366CDE068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71395" y="2562636"/>
                  <a:ext cx="119160" cy="165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BAB404E-8718-DA44-A32F-358D4AA71B66}"/>
              </a:ext>
            </a:extLst>
          </p:cNvPr>
          <p:cNvSpPr txBox="1"/>
          <p:nvPr/>
        </p:nvSpPr>
        <p:spPr>
          <a:xfrm>
            <a:off x="4179503" y="2155825"/>
            <a:ext cx="1597830" cy="282445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r>
              <a:rPr lang="de-DE" sz="1500" dirty="0" err="1">
                <a:solidFill>
                  <a:srgbClr val="F91A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Radiative</a:t>
            </a:r>
            <a:r>
              <a:rPr lang="de-DE" sz="1500" dirty="0">
                <a:solidFill>
                  <a:srgbClr val="F91A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91A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Cooling</a:t>
            </a:r>
            <a:endParaRPr lang="de-DE" sz="1500" baseline="30000" dirty="0">
              <a:solidFill>
                <a:srgbClr val="F91A0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DE35A7-6FCA-6942-AFDE-FA683557EE91}"/>
              </a:ext>
            </a:extLst>
          </p:cNvPr>
          <p:cNvSpPr txBox="1"/>
          <p:nvPr/>
        </p:nvSpPr>
        <p:spPr>
          <a:xfrm>
            <a:off x="5190056" y="2777846"/>
            <a:ext cx="1336989" cy="510852"/>
          </a:xfrm>
          <a:prstGeom prst="rect">
            <a:avLst/>
          </a:prstGeom>
          <a:noFill/>
        </p:spPr>
        <p:txBody>
          <a:bodyPr wrap="none" rtlCol="0">
            <a:normAutofit fontScale="92500" lnSpcReduction="10000"/>
          </a:bodyPr>
          <a:lstStyle/>
          <a:p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Detrainment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air</a:t>
            </a:r>
            <a:endParaRPr lang="de-DE" sz="15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43AC8B-9FB6-3C43-9270-0AF0DE74BD9A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feld 3">
            <a:extLst>
              <a:ext uri="{FF2B5EF4-FFF2-40B4-BE49-F238E27FC236}">
                <a16:creationId xmlns:a16="http://schemas.microsoft.com/office/drawing/2014/main" id="{B0A4CACC-2E07-0241-A15B-91C8B0294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2" name="Titel 3">
            <a:extLst>
              <a:ext uri="{FF2B5EF4-FFF2-40B4-BE49-F238E27FC236}">
                <a16:creationId xmlns:a16="http://schemas.microsoft.com/office/drawing/2014/main" id="{41298FCA-D705-7A45-A438-CEE030B7EE62}"/>
              </a:ext>
            </a:extLst>
          </p:cNvPr>
          <p:cNvSpPr txBox="1">
            <a:spLocks/>
          </p:cNvSpPr>
          <p:nvPr/>
        </p:nvSpPr>
        <p:spPr>
          <a:xfrm>
            <a:off x="1237995" y="-20538"/>
            <a:ext cx="6591808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What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is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Elevated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Layer (EML)?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69721EA-4FC0-CE46-9054-358ED12F8364}"/>
              </a:ext>
            </a:extLst>
          </p:cNvPr>
          <p:cNvSpPr txBox="1"/>
          <p:nvPr/>
        </p:nvSpPr>
        <p:spPr>
          <a:xfrm>
            <a:off x="715422" y="522502"/>
            <a:ext cx="2215668" cy="39306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NARVAL-2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dropsondes</a:t>
            </a:r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6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EBBDE0-90EC-7F40-8A82-5D9CCF39EC10}"/>
              </a:ext>
            </a:extLst>
          </p:cNvPr>
          <p:cNvSpPr/>
          <p:nvPr/>
        </p:nvSpPr>
        <p:spPr>
          <a:xfrm>
            <a:off x="1419519" y="3497186"/>
            <a:ext cx="785151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B79110-AD1F-464C-90D4-CD423324C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7" r="62543"/>
          <a:stretch/>
        </p:blipFill>
        <p:spPr>
          <a:xfrm>
            <a:off x="-17632" y="683216"/>
            <a:ext cx="2861440" cy="430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6D636C-D8A7-6C4F-A479-492D830EBB3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" t="8277" r="34972"/>
          <a:stretch/>
        </p:blipFill>
        <p:spPr>
          <a:xfrm>
            <a:off x="-18000" y="683216"/>
            <a:ext cx="4878032" cy="4305600"/>
          </a:xfrm>
          <a:prstGeom prst="rect">
            <a:avLst/>
          </a:prstGeom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DCB2FB0C-7B48-9E41-8261-6567E5DD2FA1}"/>
              </a:ext>
            </a:extLst>
          </p:cNvPr>
          <p:cNvSpPr txBox="1"/>
          <p:nvPr/>
        </p:nvSpPr>
        <p:spPr>
          <a:xfrm>
            <a:off x="1025654" y="2282018"/>
            <a:ext cx="1226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Moist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lang="de-DE" sz="15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2">
            <a:extLst>
              <a:ext uri="{FF2B5EF4-FFF2-40B4-BE49-F238E27FC236}">
                <a16:creationId xmlns:a16="http://schemas.microsoft.com/office/drawing/2014/main" id="{D521E097-D320-7D4B-8255-EC0F8A81544E}"/>
              </a:ext>
            </a:extLst>
          </p:cNvPr>
          <p:cNvSpPr txBox="1"/>
          <p:nvPr/>
        </p:nvSpPr>
        <p:spPr>
          <a:xfrm>
            <a:off x="3887094" y="2282018"/>
            <a:ext cx="1226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Stable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lang="de-DE" sz="15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2">
            <a:extLst>
              <a:ext uri="{FF2B5EF4-FFF2-40B4-BE49-F238E27FC236}">
                <a16:creationId xmlns:a16="http://schemas.microsoft.com/office/drawing/2014/main" id="{7457E526-8E16-AC4C-884B-0E2E1E57EE48}"/>
              </a:ext>
            </a:extLst>
          </p:cNvPr>
          <p:cNvSpPr txBox="1"/>
          <p:nvPr/>
        </p:nvSpPr>
        <p:spPr>
          <a:xfrm>
            <a:off x="2204670" y="2538580"/>
            <a:ext cx="15998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0˚ 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F788A2-7622-4741-B926-9E1ADABF4C11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297FB650-F0BE-8740-A3BB-85BF8E0EE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6AD60B73-45AF-FA42-A46F-3999AB276C81}"/>
              </a:ext>
            </a:extLst>
          </p:cNvPr>
          <p:cNvSpPr txBox="1">
            <a:spLocks/>
          </p:cNvSpPr>
          <p:nvPr/>
        </p:nvSpPr>
        <p:spPr>
          <a:xfrm>
            <a:off x="1237995" y="-20538"/>
            <a:ext cx="6591808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What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is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Elevated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Layer (EML)?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4C0A3B-D08C-1140-9397-3F26A2904294}"/>
              </a:ext>
            </a:extLst>
          </p:cNvPr>
          <p:cNvSpPr txBox="1"/>
          <p:nvPr/>
        </p:nvSpPr>
        <p:spPr>
          <a:xfrm>
            <a:off x="715422" y="522502"/>
            <a:ext cx="2215668" cy="39306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NARVAL-2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dropsondes</a:t>
            </a:r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6024F1-3C32-ED4C-9153-45DDAC05E3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30"/>
          <a:stretch/>
        </p:blipFill>
        <p:spPr>
          <a:xfrm>
            <a:off x="4824787" y="376038"/>
            <a:ext cx="2267493" cy="4788000"/>
          </a:xfrm>
          <a:prstGeom prst="rect">
            <a:avLst/>
          </a:prstGeom>
        </p:spPr>
      </p:pic>
      <p:sp>
        <p:nvSpPr>
          <p:cNvPr id="20" name="Textfeld 2">
            <a:extLst>
              <a:ext uri="{FF2B5EF4-FFF2-40B4-BE49-F238E27FC236}">
                <a16:creationId xmlns:a16="http://schemas.microsoft.com/office/drawing/2014/main" id="{CD58EF0A-48AA-F44F-B792-ACB97893284E}"/>
              </a:ext>
            </a:extLst>
          </p:cNvPr>
          <p:cNvSpPr txBox="1"/>
          <p:nvPr/>
        </p:nvSpPr>
        <p:spPr>
          <a:xfrm>
            <a:off x="6010537" y="2760788"/>
            <a:ext cx="1600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radiative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cooling</a:t>
            </a:r>
            <a:endParaRPr lang="de-DE" sz="15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86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673424" y="123478"/>
            <a:ext cx="5797152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Moisture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12DC0-BB84-074D-9D71-6DA97ACE36E6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37DAE1-3C85-E845-8468-BF567C6E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" y="670132"/>
            <a:ext cx="7083226" cy="42778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F38DEA-1B2E-1946-9F9C-F44D8A8E5EE5}"/>
              </a:ext>
            </a:extLst>
          </p:cNvPr>
          <p:cNvSpPr/>
          <p:nvPr/>
        </p:nvSpPr>
        <p:spPr>
          <a:xfrm>
            <a:off x="670347" y="4608513"/>
            <a:ext cx="845736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DAC9D7-FDC1-A445-B9A0-65D49BB71B65}"/>
              </a:ext>
            </a:extLst>
          </p:cNvPr>
          <p:cNvSpPr/>
          <p:nvPr/>
        </p:nvSpPr>
        <p:spPr>
          <a:xfrm>
            <a:off x="2924267" y="4608513"/>
            <a:ext cx="936104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5DC31-23FC-CC49-839E-BAEAFCDD36A9}"/>
              </a:ext>
            </a:extLst>
          </p:cNvPr>
          <p:cNvSpPr/>
          <p:nvPr/>
        </p:nvSpPr>
        <p:spPr>
          <a:xfrm>
            <a:off x="4990827" y="4608513"/>
            <a:ext cx="104393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DDD59E-DC5B-5F4A-A0D7-237866B175BD}"/>
              </a:ext>
            </a:extLst>
          </p:cNvPr>
          <p:cNvSpPr/>
          <p:nvPr/>
        </p:nvSpPr>
        <p:spPr>
          <a:xfrm>
            <a:off x="2182515" y="1563638"/>
            <a:ext cx="360040" cy="1872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43A02-D72A-084E-9CE4-5B50885F4A1D}"/>
              </a:ext>
            </a:extLst>
          </p:cNvPr>
          <p:cNvSpPr/>
          <p:nvPr/>
        </p:nvSpPr>
        <p:spPr>
          <a:xfrm>
            <a:off x="4342755" y="1563637"/>
            <a:ext cx="360040" cy="1639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3">
            <a:extLst>
              <a:ext uri="{FF2B5EF4-FFF2-40B4-BE49-F238E27FC236}">
                <a16:creationId xmlns:a16="http://schemas.microsoft.com/office/drawing/2014/main" id="{2CC90B3A-B371-A942-AFA9-8EA12C1F4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AEA0DA-8C84-5A41-8DF1-5476BFEBC8B2}"/>
              </a:ext>
            </a:extLst>
          </p:cNvPr>
          <p:cNvSpPr/>
          <p:nvPr/>
        </p:nvSpPr>
        <p:spPr>
          <a:xfrm>
            <a:off x="323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9DE75F-EE8D-7A44-B601-D4E1CCEF9F2D}"/>
              </a:ext>
            </a:extLst>
          </p:cNvPr>
          <p:cNvSpPr/>
          <p:nvPr/>
        </p:nvSpPr>
        <p:spPr>
          <a:xfrm>
            <a:off x="2525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C7497A-40A8-A448-B1D5-11BF14AAC75A}"/>
              </a:ext>
            </a:extLst>
          </p:cNvPr>
          <p:cNvSpPr/>
          <p:nvPr/>
        </p:nvSpPr>
        <p:spPr>
          <a:xfrm>
            <a:off x="4325728" y="72994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97025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673424" y="123478"/>
            <a:ext cx="5797152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Moisture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12DC0-BB84-074D-9D71-6DA97ACE36E6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37DAE1-3C85-E845-8468-BF567C6E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" y="670132"/>
            <a:ext cx="7083226" cy="42778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F38DEA-1B2E-1946-9F9C-F44D8A8E5EE5}"/>
              </a:ext>
            </a:extLst>
          </p:cNvPr>
          <p:cNvSpPr/>
          <p:nvPr/>
        </p:nvSpPr>
        <p:spPr>
          <a:xfrm>
            <a:off x="670347" y="4608513"/>
            <a:ext cx="845736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DAC9D7-FDC1-A445-B9A0-65D49BB71B65}"/>
              </a:ext>
            </a:extLst>
          </p:cNvPr>
          <p:cNvSpPr/>
          <p:nvPr/>
        </p:nvSpPr>
        <p:spPr>
          <a:xfrm>
            <a:off x="2924267" y="4608513"/>
            <a:ext cx="936104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5DC31-23FC-CC49-839E-BAEAFCDD36A9}"/>
              </a:ext>
            </a:extLst>
          </p:cNvPr>
          <p:cNvSpPr/>
          <p:nvPr/>
        </p:nvSpPr>
        <p:spPr>
          <a:xfrm>
            <a:off x="4990827" y="4608513"/>
            <a:ext cx="104393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DDD59E-DC5B-5F4A-A0D7-237866B175BD}"/>
              </a:ext>
            </a:extLst>
          </p:cNvPr>
          <p:cNvSpPr/>
          <p:nvPr/>
        </p:nvSpPr>
        <p:spPr>
          <a:xfrm>
            <a:off x="2182515" y="1563638"/>
            <a:ext cx="360040" cy="1872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43A02-D72A-084E-9CE4-5B50885F4A1D}"/>
              </a:ext>
            </a:extLst>
          </p:cNvPr>
          <p:cNvSpPr/>
          <p:nvPr/>
        </p:nvSpPr>
        <p:spPr>
          <a:xfrm>
            <a:off x="4342755" y="1563637"/>
            <a:ext cx="360040" cy="1639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A0501DF4-476F-6044-9065-1970D70492FC}"/>
              </a:ext>
            </a:extLst>
          </p:cNvPr>
          <p:cNvSpPr txBox="1">
            <a:spLocks/>
          </p:cNvSpPr>
          <p:nvPr/>
        </p:nvSpPr>
        <p:spPr bwMode="auto">
          <a:xfrm>
            <a:off x="7101334" y="1422310"/>
            <a:ext cx="1935162" cy="98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Total </a:t>
            </a:r>
            <a:r>
              <a:rPr lang="de-DE" sz="2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count</a:t>
            </a:r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anomalies</a:t>
            </a:r>
            <a:endParaRPr lang="de-DE" sz="2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True: 2894</a:t>
            </a:r>
          </a:p>
          <a:p>
            <a:pPr algn="l"/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Retrieved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 2095</a:t>
            </a:r>
          </a:p>
        </p:txBody>
      </p:sp>
      <p:sp>
        <p:nvSpPr>
          <p:cNvPr id="14" name="Textfeld 3">
            <a:extLst>
              <a:ext uri="{FF2B5EF4-FFF2-40B4-BE49-F238E27FC236}">
                <a16:creationId xmlns:a16="http://schemas.microsoft.com/office/drawing/2014/main" id="{D930D3F1-56A2-E147-969F-90C0201E6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505DB-0C30-E746-AE27-D239917C0792}"/>
              </a:ext>
            </a:extLst>
          </p:cNvPr>
          <p:cNvSpPr/>
          <p:nvPr/>
        </p:nvSpPr>
        <p:spPr>
          <a:xfrm>
            <a:off x="323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0D490-6891-7C42-A3F1-843C02EA9817}"/>
              </a:ext>
            </a:extLst>
          </p:cNvPr>
          <p:cNvSpPr/>
          <p:nvPr/>
        </p:nvSpPr>
        <p:spPr>
          <a:xfrm>
            <a:off x="2525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A6F3E0-0066-8541-9C7E-6C4C34E17CBE}"/>
              </a:ext>
            </a:extLst>
          </p:cNvPr>
          <p:cNvSpPr/>
          <p:nvPr/>
        </p:nvSpPr>
        <p:spPr>
          <a:xfrm>
            <a:off x="4325728" y="72994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94793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673424" y="123478"/>
            <a:ext cx="5797152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Moisture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12DC0-BB84-074D-9D71-6DA97ACE36E6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37DAE1-3C85-E845-8468-BF567C6E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" y="670132"/>
            <a:ext cx="7083226" cy="42778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F38DEA-1B2E-1946-9F9C-F44D8A8E5EE5}"/>
              </a:ext>
            </a:extLst>
          </p:cNvPr>
          <p:cNvSpPr/>
          <p:nvPr/>
        </p:nvSpPr>
        <p:spPr>
          <a:xfrm>
            <a:off x="670347" y="4608513"/>
            <a:ext cx="845736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DAC9D7-FDC1-A445-B9A0-65D49BB71B65}"/>
              </a:ext>
            </a:extLst>
          </p:cNvPr>
          <p:cNvSpPr/>
          <p:nvPr/>
        </p:nvSpPr>
        <p:spPr>
          <a:xfrm>
            <a:off x="2924267" y="4608513"/>
            <a:ext cx="936104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5DC31-23FC-CC49-839E-BAEAFCDD36A9}"/>
              </a:ext>
            </a:extLst>
          </p:cNvPr>
          <p:cNvSpPr/>
          <p:nvPr/>
        </p:nvSpPr>
        <p:spPr>
          <a:xfrm>
            <a:off x="4990827" y="4608513"/>
            <a:ext cx="104393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DDD59E-DC5B-5F4A-A0D7-237866B175BD}"/>
              </a:ext>
            </a:extLst>
          </p:cNvPr>
          <p:cNvSpPr/>
          <p:nvPr/>
        </p:nvSpPr>
        <p:spPr>
          <a:xfrm>
            <a:off x="2182515" y="1563638"/>
            <a:ext cx="360040" cy="1872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43A02-D72A-084E-9CE4-5B50885F4A1D}"/>
              </a:ext>
            </a:extLst>
          </p:cNvPr>
          <p:cNvSpPr/>
          <p:nvPr/>
        </p:nvSpPr>
        <p:spPr>
          <a:xfrm>
            <a:off x="4342755" y="1563637"/>
            <a:ext cx="360040" cy="1639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A0501DF4-476F-6044-9065-1970D70492FC}"/>
              </a:ext>
            </a:extLst>
          </p:cNvPr>
          <p:cNvSpPr txBox="1">
            <a:spLocks/>
          </p:cNvSpPr>
          <p:nvPr/>
        </p:nvSpPr>
        <p:spPr bwMode="auto">
          <a:xfrm>
            <a:off x="7101334" y="1422310"/>
            <a:ext cx="1935162" cy="98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Total </a:t>
            </a:r>
            <a:r>
              <a:rPr lang="de-DE" sz="2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count</a:t>
            </a:r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anomalies</a:t>
            </a:r>
            <a:endParaRPr lang="de-DE" sz="2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True: 2894</a:t>
            </a:r>
          </a:p>
          <a:p>
            <a:pPr algn="l"/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Retrieved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 2095</a:t>
            </a:r>
          </a:p>
        </p:txBody>
      </p:sp>
      <p:sp>
        <p:nvSpPr>
          <p:cNvPr id="14" name="Textfeld 3">
            <a:extLst>
              <a:ext uri="{FF2B5EF4-FFF2-40B4-BE49-F238E27FC236}">
                <a16:creationId xmlns:a16="http://schemas.microsoft.com/office/drawing/2014/main" id="{D930D3F1-56A2-E147-969F-90C0201E6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505DB-0C30-E746-AE27-D239917C0792}"/>
              </a:ext>
            </a:extLst>
          </p:cNvPr>
          <p:cNvSpPr/>
          <p:nvPr/>
        </p:nvSpPr>
        <p:spPr>
          <a:xfrm>
            <a:off x="323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0D490-6891-7C42-A3F1-843C02EA9817}"/>
              </a:ext>
            </a:extLst>
          </p:cNvPr>
          <p:cNvSpPr/>
          <p:nvPr/>
        </p:nvSpPr>
        <p:spPr>
          <a:xfrm>
            <a:off x="2525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A6F3E0-0066-8541-9C7E-6C4C34E17CBE}"/>
              </a:ext>
            </a:extLst>
          </p:cNvPr>
          <p:cNvSpPr/>
          <p:nvPr/>
        </p:nvSpPr>
        <p:spPr>
          <a:xfrm>
            <a:off x="4325728" y="72994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D3BC6650-472F-4B40-A4B2-3BA7BAF985B5}"/>
              </a:ext>
            </a:extLst>
          </p:cNvPr>
          <p:cNvSpPr txBox="1">
            <a:spLocks/>
          </p:cNvSpPr>
          <p:nvPr/>
        </p:nvSpPr>
        <p:spPr bwMode="auto">
          <a:xfrm>
            <a:off x="6876256" y="2739190"/>
            <a:ext cx="2389485" cy="186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Note: </a:t>
            </a:r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EMLs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around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0°C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are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subset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moisture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anomalies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9024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673424" y="123478"/>
            <a:ext cx="5797152" cy="57606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Moisture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8E537-B068-8E45-A6A5-09A1ECEF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1" y="669600"/>
            <a:ext cx="7117281" cy="427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9FDCF8-43B5-1A42-9A12-2101A2B3B91F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7F712B-86E5-AC44-9724-9ABEF94B05EE}"/>
              </a:ext>
            </a:extLst>
          </p:cNvPr>
          <p:cNvSpPr/>
          <p:nvPr/>
        </p:nvSpPr>
        <p:spPr>
          <a:xfrm>
            <a:off x="323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04086-D4A3-E54C-A821-A6FAA5CD54ED}"/>
              </a:ext>
            </a:extLst>
          </p:cNvPr>
          <p:cNvSpPr/>
          <p:nvPr/>
        </p:nvSpPr>
        <p:spPr>
          <a:xfrm>
            <a:off x="2525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63E86-DBE0-7C4B-B468-093C0DA4885E}"/>
              </a:ext>
            </a:extLst>
          </p:cNvPr>
          <p:cNvSpPr/>
          <p:nvPr/>
        </p:nvSpPr>
        <p:spPr>
          <a:xfrm>
            <a:off x="4325728" y="72994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6E9218-0EA5-E444-BFFD-AAA0648C8A69}"/>
              </a:ext>
            </a:extLst>
          </p:cNvPr>
          <p:cNvSpPr/>
          <p:nvPr/>
        </p:nvSpPr>
        <p:spPr>
          <a:xfrm>
            <a:off x="725328" y="4608513"/>
            <a:ext cx="845736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A9B747-FFA9-C94E-B84B-2C9DDBBC4C5C}"/>
              </a:ext>
            </a:extLst>
          </p:cNvPr>
          <p:cNvSpPr/>
          <p:nvPr/>
        </p:nvSpPr>
        <p:spPr>
          <a:xfrm>
            <a:off x="2907240" y="4608512"/>
            <a:ext cx="936104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E9BC75-C825-1D41-A448-F4A101A73744}"/>
              </a:ext>
            </a:extLst>
          </p:cNvPr>
          <p:cNvSpPr/>
          <p:nvPr/>
        </p:nvSpPr>
        <p:spPr>
          <a:xfrm>
            <a:off x="4973800" y="4608513"/>
            <a:ext cx="104393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12122F-CE54-FA4E-8F9D-A1DF193B6A7B}"/>
              </a:ext>
            </a:extLst>
          </p:cNvPr>
          <p:cNvSpPr/>
          <p:nvPr/>
        </p:nvSpPr>
        <p:spPr>
          <a:xfrm>
            <a:off x="0" y="2067694"/>
            <a:ext cx="293280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2DF132-B927-9B46-BF62-7D6629D11012}"/>
              </a:ext>
            </a:extLst>
          </p:cNvPr>
          <p:cNvSpPr/>
          <p:nvPr/>
        </p:nvSpPr>
        <p:spPr>
          <a:xfrm>
            <a:off x="2237496" y="1563638"/>
            <a:ext cx="360040" cy="1872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D853C3-1AA9-F842-B25D-E3DC47688A5B}"/>
              </a:ext>
            </a:extLst>
          </p:cNvPr>
          <p:cNvSpPr/>
          <p:nvPr/>
        </p:nvSpPr>
        <p:spPr>
          <a:xfrm>
            <a:off x="4325728" y="1563637"/>
            <a:ext cx="360040" cy="1639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3">
            <a:extLst>
              <a:ext uri="{FF2B5EF4-FFF2-40B4-BE49-F238E27FC236}">
                <a16:creationId xmlns:a16="http://schemas.microsoft.com/office/drawing/2014/main" id="{20808B79-A68B-BF46-A792-59DFE65D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853519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673424" y="123478"/>
            <a:ext cx="5797152" cy="57606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Moisture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8E537-B068-8E45-A6A5-09A1ECEF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1" y="669600"/>
            <a:ext cx="7117281" cy="427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9FDCF8-43B5-1A42-9A12-2101A2B3B91F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7F712B-86E5-AC44-9724-9ABEF94B05EE}"/>
              </a:ext>
            </a:extLst>
          </p:cNvPr>
          <p:cNvSpPr/>
          <p:nvPr/>
        </p:nvSpPr>
        <p:spPr>
          <a:xfrm>
            <a:off x="323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04086-D4A3-E54C-A821-A6FAA5CD54ED}"/>
              </a:ext>
            </a:extLst>
          </p:cNvPr>
          <p:cNvSpPr/>
          <p:nvPr/>
        </p:nvSpPr>
        <p:spPr>
          <a:xfrm>
            <a:off x="2525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63E86-DBE0-7C4B-B468-093C0DA4885E}"/>
              </a:ext>
            </a:extLst>
          </p:cNvPr>
          <p:cNvSpPr/>
          <p:nvPr/>
        </p:nvSpPr>
        <p:spPr>
          <a:xfrm>
            <a:off x="4325728" y="72994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6E9218-0EA5-E444-BFFD-AAA0648C8A69}"/>
              </a:ext>
            </a:extLst>
          </p:cNvPr>
          <p:cNvSpPr/>
          <p:nvPr/>
        </p:nvSpPr>
        <p:spPr>
          <a:xfrm>
            <a:off x="725328" y="4608513"/>
            <a:ext cx="845736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A9B747-FFA9-C94E-B84B-2C9DDBBC4C5C}"/>
              </a:ext>
            </a:extLst>
          </p:cNvPr>
          <p:cNvSpPr/>
          <p:nvPr/>
        </p:nvSpPr>
        <p:spPr>
          <a:xfrm>
            <a:off x="2907240" y="4608512"/>
            <a:ext cx="936104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E9BC75-C825-1D41-A448-F4A101A73744}"/>
              </a:ext>
            </a:extLst>
          </p:cNvPr>
          <p:cNvSpPr/>
          <p:nvPr/>
        </p:nvSpPr>
        <p:spPr>
          <a:xfrm>
            <a:off x="4973800" y="4608513"/>
            <a:ext cx="104393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12122F-CE54-FA4E-8F9D-A1DF193B6A7B}"/>
              </a:ext>
            </a:extLst>
          </p:cNvPr>
          <p:cNvSpPr/>
          <p:nvPr/>
        </p:nvSpPr>
        <p:spPr>
          <a:xfrm>
            <a:off x="0" y="2067694"/>
            <a:ext cx="293280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2DF132-B927-9B46-BF62-7D6629D11012}"/>
              </a:ext>
            </a:extLst>
          </p:cNvPr>
          <p:cNvSpPr/>
          <p:nvPr/>
        </p:nvSpPr>
        <p:spPr>
          <a:xfrm>
            <a:off x="2237496" y="1563638"/>
            <a:ext cx="360040" cy="1872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D853C3-1AA9-F842-B25D-E3DC47688A5B}"/>
              </a:ext>
            </a:extLst>
          </p:cNvPr>
          <p:cNvSpPr/>
          <p:nvPr/>
        </p:nvSpPr>
        <p:spPr>
          <a:xfrm>
            <a:off x="4325728" y="1563637"/>
            <a:ext cx="360040" cy="1639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4B5DC1-3B92-074C-B34A-2948A99575FA}"/>
              </a:ext>
            </a:extLst>
          </p:cNvPr>
          <p:cNvSpPr/>
          <p:nvPr/>
        </p:nvSpPr>
        <p:spPr>
          <a:xfrm>
            <a:off x="755576" y="2571750"/>
            <a:ext cx="504056" cy="165618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Titel 3">
            <a:extLst>
              <a:ext uri="{FF2B5EF4-FFF2-40B4-BE49-F238E27FC236}">
                <a16:creationId xmlns:a16="http://schemas.microsoft.com/office/drawing/2014/main" id="{6F24717B-DA37-D045-8E8B-B03BD3FE2948}"/>
              </a:ext>
            </a:extLst>
          </p:cNvPr>
          <p:cNvSpPr txBox="1">
            <a:spLocks/>
          </p:cNvSpPr>
          <p:nvPr/>
        </p:nvSpPr>
        <p:spPr bwMode="auto">
          <a:xfrm>
            <a:off x="6660233" y="1422310"/>
            <a:ext cx="2376264" cy="32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Height:</a:t>
            </a:r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Gap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below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5 km</a:t>
            </a:r>
          </a:p>
          <a:p>
            <a:pPr algn="l"/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22" name="Textfeld 3">
            <a:extLst>
              <a:ext uri="{FF2B5EF4-FFF2-40B4-BE49-F238E27FC236}">
                <a16:creationId xmlns:a16="http://schemas.microsoft.com/office/drawing/2014/main" id="{56F2FC63-09CD-0541-B92E-4322000DD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9774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86" name="Titel 3"/>
          <p:cNvSpPr>
            <a:spLocks noGrp="1"/>
          </p:cNvSpPr>
          <p:nvPr>
            <p:ph type="title"/>
          </p:nvPr>
        </p:nvSpPr>
        <p:spPr>
          <a:xfrm>
            <a:off x="59080" y="-98891"/>
            <a:ext cx="5058003" cy="752936"/>
          </a:xfrm>
        </p:spPr>
        <p:txBody>
          <a:bodyPr/>
          <a:lstStyle/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case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study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EML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06947-C946-8349-A320-3420AD35C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9"/>
          <a:stretch/>
        </p:blipFill>
        <p:spPr>
          <a:xfrm>
            <a:off x="3275856" y="762726"/>
            <a:ext cx="2631383" cy="3968819"/>
          </a:xfrm>
          <a:prstGeom prst="rect">
            <a:avLst/>
          </a:prstGeom>
        </p:spPr>
      </p:pic>
      <p:sp>
        <p:nvSpPr>
          <p:cNvPr id="11" name="Textfeld 3">
            <a:extLst>
              <a:ext uri="{FF2B5EF4-FFF2-40B4-BE49-F238E27FC236}">
                <a16:creationId xmlns:a16="http://schemas.microsoft.com/office/drawing/2014/main" id="{FA961762-AD69-8A45-BDD1-FF8A25BB1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BF7C4-B9CF-C649-9523-874832D47E91}"/>
              </a:ext>
            </a:extLst>
          </p:cNvPr>
          <p:cNvSpPr txBox="1"/>
          <p:nvPr/>
        </p:nvSpPr>
        <p:spPr>
          <a:xfrm>
            <a:off x="5740109" y="4380774"/>
            <a:ext cx="1640203" cy="4903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Stevens et al. (2017), </a:t>
            </a:r>
          </a:p>
          <a:p>
            <a:r>
              <a:rPr lang="en-GB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Geophys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AB6A28-69C3-F445-A9DA-85B0FCCA3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" r="90088"/>
          <a:stretch/>
        </p:blipFill>
        <p:spPr>
          <a:xfrm>
            <a:off x="2771800" y="771550"/>
            <a:ext cx="504056" cy="3968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8F320D-1DA3-5E46-8D1D-9A560533E523}"/>
              </a:ext>
            </a:extLst>
          </p:cNvPr>
          <p:cNvSpPr txBox="1"/>
          <p:nvPr/>
        </p:nvSpPr>
        <p:spPr>
          <a:xfrm>
            <a:off x="2460905" y="581648"/>
            <a:ext cx="4261283" cy="2880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HALO Research Flight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NARVAL-2</a:t>
            </a:r>
          </a:p>
        </p:txBody>
      </p:sp>
    </p:spTree>
    <p:extLst>
      <p:ext uri="{BB962C8B-B14F-4D97-AF65-F5344CB8AC3E}">
        <p14:creationId xmlns:p14="http://schemas.microsoft.com/office/powerpoint/2010/main" val="3576828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673424" y="123478"/>
            <a:ext cx="5797152" cy="57606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Moisture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8E537-B068-8E45-A6A5-09A1ECEF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1" y="669600"/>
            <a:ext cx="7117281" cy="427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9FDCF8-43B5-1A42-9A12-2101A2B3B91F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7F712B-86E5-AC44-9724-9ABEF94B05EE}"/>
              </a:ext>
            </a:extLst>
          </p:cNvPr>
          <p:cNvSpPr/>
          <p:nvPr/>
        </p:nvSpPr>
        <p:spPr>
          <a:xfrm>
            <a:off x="323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04086-D4A3-E54C-A821-A6FAA5CD54ED}"/>
              </a:ext>
            </a:extLst>
          </p:cNvPr>
          <p:cNvSpPr/>
          <p:nvPr/>
        </p:nvSpPr>
        <p:spPr>
          <a:xfrm>
            <a:off x="2525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63E86-DBE0-7C4B-B468-093C0DA4885E}"/>
              </a:ext>
            </a:extLst>
          </p:cNvPr>
          <p:cNvSpPr/>
          <p:nvPr/>
        </p:nvSpPr>
        <p:spPr>
          <a:xfrm>
            <a:off x="4325728" y="72994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6E9218-0EA5-E444-BFFD-AAA0648C8A69}"/>
              </a:ext>
            </a:extLst>
          </p:cNvPr>
          <p:cNvSpPr/>
          <p:nvPr/>
        </p:nvSpPr>
        <p:spPr>
          <a:xfrm>
            <a:off x="725328" y="4608513"/>
            <a:ext cx="845736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A9B747-FFA9-C94E-B84B-2C9DDBBC4C5C}"/>
              </a:ext>
            </a:extLst>
          </p:cNvPr>
          <p:cNvSpPr/>
          <p:nvPr/>
        </p:nvSpPr>
        <p:spPr>
          <a:xfrm>
            <a:off x="2907240" y="4608512"/>
            <a:ext cx="936104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E9BC75-C825-1D41-A448-F4A101A73744}"/>
              </a:ext>
            </a:extLst>
          </p:cNvPr>
          <p:cNvSpPr/>
          <p:nvPr/>
        </p:nvSpPr>
        <p:spPr>
          <a:xfrm>
            <a:off x="4973800" y="4608513"/>
            <a:ext cx="104393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12122F-CE54-FA4E-8F9D-A1DF193B6A7B}"/>
              </a:ext>
            </a:extLst>
          </p:cNvPr>
          <p:cNvSpPr/>
          <p:nvPr/>
        </p:nvSpPr>
        <p:spPr>
          <a:xfrm>
            <a:off x="0" y="2067694"/>
            <a:ext cx="293280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2DF132-B927-9B46-BF62-7D6629D11012}"/>
              </a:ext>
            </a:extLst>
          </p:cNvPr>
          <p:cNvSpPr/>
          <p:nvPr/>
        </p:nvSpPr>
        <p:spPr>
          <a:xfrm>
            <a:off x="2237496" y="1563638"/>
            <a:ext cx="360040" cy="1872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D853C3-1AA9-F842-B25D-E3DC47688A5B}"/>
              </a:ext>
            </a:extLst>
          </p:cNvPr>
          <p:cNvSpPr/>
          <p:nvPr/>
        </p:nvSpPr>
        <p:spPr>
          <a:xfrm>
            <a:off x="4325728" y="1563637"/>
            <a:ext cx="360040" cy="1639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4B5DC1-3B92-074C-B34A-2948A99575FA}"/>
              </a:ext>
            </a:extLst>
          </p:cNvPr>
          <p:cNvSpPr/>
          <p:nvPr/>
        </p:nvSpPr>
        <p:spPr>
          <a:xfrm>
            <a:off x="755576" y="2571750"/>
            <a:ext cx="504056" cy="165618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Titel 3">
            <a:extLst>
              <a:ext uri="{FF2B5EF4-FFF2-40B4-BE49-F238E27FC236}">
                <a16:creationId xmlns:a16="http://schemas.microsoft.com/office/drawing/2014/main" id="{7F176FDC-64B6-1543-8C71-93A971BC17E7}"/>
              </a:ext>
            </a:extLst>
          </p:cNvPr>
          <p:cNvSpPr txBox="1">
            <a:spLocks/>
          </p:cNvSpPr>
          <p:nvPr/>
        </p:nvSpPr>
        <p:spPr bwMode="auto">
          <a:xfrm>
            <a:off x="6660233" y="1422310"/>
            <a:ext cx="2376264" cy="32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Height:</a:t>
            </a:r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Gap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below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5 km</a:t>
            </a:r>
          </a:p>
          <a:p>
            <a:pPr algn="l"/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r>
              <a:rPr lang="de-DE" sz="2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Strength</a:t>
            </a:r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</a:t>
            </a:r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Overrepresentation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weak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anomalies</a:t>
            </a:r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19" name="Textfeld 3">
            <a:extLst>
              <a:ext uri="{FF2B5EF4-FFF2-40B4-BE49-F238E27FC236}">
                <a16:creationId xmlns:a16="http://schemas.microsoft.com/office/drawing/2014/main" id="{61BFDDCD-8A3E-C14A-A212-8AF21B562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C17B38-EEF5-5B42-855C-F112A3474041}"/>
              </a:ext>
            </a:extLst>
          </p:cNvPr>
          <p:cNvSpPr/>
          <p:nvPr/>
        </p:nvSpPr>
        <p:spPr>
          <a:xfrm>
            <a:off x="3182177" y="1347614"/>
            <a:ext cx="453719" cy="276272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21744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673424" y="123478"/>
            <a:ext cx="5797152" cy="57606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Moisture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8E537-B068-8E45-A6A5-09A1ECEF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1" y="669600"/>
            <a:ext cx="7117281" cy="427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9FDCF8-43B5-1A42-9A12-2101A2B3B91F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7F712B-86E5-AC44-9724-9ABEF94B05EE}"/>
              </a:ext>
            </a:extLst>
          </p:cNvPr>
          <p:cNvSpPr/>
          <p:nvPr/>
        </p:nvSpPr>
        <p:spPr>
          <a:xfrm>
            <a:off x="323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04086-D4A3-E54C-A821-A6FAA5CD54ED}"/>
              </a:ext>
            </a:extLst>
          </p:cNvPr>
          <p:cNvSpPr/>
          <p:nvPr/>
        </p:nvSpPr>
        <p:spPr>
          <a:xfrm>
            <a:off x="2525528" y="72780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63E86-DBE0-7C4B-B468-093C0DA4885E}"/>
              </a:ext>
            </a:extLst>
          </p:cNvPr>
          <p:cNvSpPr/>
          <p:nvPr/>
        </p:nvSpPr>
        <p:spPr>
          <a:xfrm>
            <a:off x="4325728" y="729947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6E9218-0EA5-E444-BFFD-AAA0648C8A69}"/>
              </a:ext>
            </a:extLst>
          </p:cNvPr>
          <p:cNvSpPr/>
          <p:nvPr/>
        </p:nvSpPr>
        <p:spPr>
          <a:xfrm>
            <a:off x="725328" y="4608513"/>
            <a:ext cx="845736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A9B747-FFA9-C94E-B84B-2C9DDBBC4C5C}"/>
              </a:ext>
            </a:extLst>
          </p:cNvPr>
          <p:cNvSpPr/>
          <p:nvPr/>
        </p:nvSpPr>
        <p:spPr>
          <a:xfrm>
            <a:off x="2907240" y="4608512"/>
            <a:ext cx="936104" cy="267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E9BC75-C825-1D41-A448-F4A101A73744}"/>
              </a:ext>
            </a:extLst>
          </p:cNvPr>
          <p:cNvSpPr/>
          <p:nvPr/>
        </p:nvSpPr>
        <p:spPr>
          <a:xfrm>
            <a:off x="4973800" y="4608513"/>
            <a:ext cx="104393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12122F-CE54-FA4E-8F9D-A1DF193B6A7B}"/>
              </a:ext>
            </a:extLst>
          </p:cNvPr>
          <p:cNvSpPr/>
          <p:nvPr/>
        </p:nvSpPr>
        <p:spPr>
          <a:xfrm>
            <a:off x="0" y="2067694"/>
            <a:ext cx="293280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2DF132-B927-9B46-BF62-7D6629D11012}"/>
              </a:ext>
            </a:extLst>
          </p:cNvPr>
          <p:cNvSpPr/>
          <p:nvPr/>
        </p:nvSpPr>
        <p:spPr>
          <a:xfrm>
            <a:off x="2237496" y="1563638"/>
            <a:ext cx="360040" cy="1872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D853C3-1AA9-F842-B25D-E3DC47688A5B}"/>
              </a:ext>
            </a:extLst>
          </p:cNvPr>
          <p:cNvSpPr/>
          <p:nvPr/>
        </p:nvSpPr>
        <p:spPr>
          <a:xfrm>
            <a:off x="4325728" y="1563637"/>
            <a:ext cx="360040" cy="1639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B42F02-325F-2444-AAF2-3FBEA93B5FFE}"/>
              </a:ext>
            </a:extLst>
          </p:cNvPr>
          <p:cNvSpPr/>
          <p:nvPr/>
        </p:nvSpPr>
        <p:spPr>
          <a:xfrm>
            <a:off x="5148064" y="915566"/>
            <a:ext cx="515016" cy="165618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A77BC1-3A1E-A84C-A880-08C3C9EE31D7}"/>
              </a:ext>
            </a:extLst>
          </p:cNvPr>
          <p:cNvSpPr/>
          <p:nvPr/>
        </p:nvSpPr>
        <p:spPr>
          <a:xfrm>
            <a:off x="755576" y="2571750"/>
            <a:ext cx="504056" cy="165618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Titel 3">
            <a:extLst>
              <a:ext uri="{FF2B5EF4-FFF2-40B4-BE49-F238E27FC236}">
                <a16:creationId xmlns:a16="http://schemas.microsoft.com/office/drawing/2014/main" id="{4BDD1350-7B65-3447-960B-89043430EF76}"/>
              </a:ext>
            </a:extLst>
          </p:cNvPr>
          <p:cNvSpPr txBox="1">
            <a:spLocks/>
          </p:cNvSpPr>
          <p:nvPr/>
        </p:nvSpPr>
        <p:spPr bwMode="auto">
          <a:xfrm>
            <a:off x="6660233" y="1422310"/>
            <a:ext cx="2376264" cy="32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Height:</a:t>
            </a:r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Gap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below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5 km</a:t>
            </a:r>
          </a:p>
          <a:p>
            <a:pPr algn="l"/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r>
              <a:rPr lang="de-DE" sz="2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Strength</a:t>
            </a:r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</a:t>
            </a:r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Overrepresentation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weak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anomalies</a:t>
            </a:r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r>
              <a:rPr lang="de-DE" sz="2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Thickness</a:t>
            </a:r>
            <a:r>
              <a:rPr lang="de-DE" sz="2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</a:t>
            </a:r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Gap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for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narrow</a:t>
            </a:r>
            <a:r>
              <a:rPr lang="de-DE" sz="20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anomalies</a:t>
            </a:r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  <a:p>
            <a:pPr algn="l"/>
            <a:endParaRPr lang="de-DE" sz="20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7DA74F-1D61-2A4E-9937-A8C8A5FE1F4A}"/>
              </a:ext>
            </a:extLst>
          </p:cNvPr>
          <p:cNvSpPr/>
          <p:nvPr/>
        </p:nvSpPr>
        <p:spPr>
          <a:xfrm>
            <a:off x="3182177" y="1347614"/>
            <a:ext cx="453719" cy="276272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Textfeld 3">
            <a:extLst>
              <a:ext uri="{FF2B5EF4-FFF2-40B4-BE49-F238E27FC236}">
                <a16:creationId xmlns:a16="http://schemas.microsoft.com/office/drawing/2014/main" id="{44ED5632-81BD-D244-84BB-E2F8E098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560581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034480" y="59701"/>
            <a:ext cx="7075040" cy="495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Gap in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retrieved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anomalies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below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5 km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0F8C8-2217-374E-823D-FD0A7E545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361"/>
          <a:stretch/>
        </p:blipFill>
        <p:spPr>
          <a:xfrm>
            <a:off x="107504" y="986003"/>
            <a:ext cx="2160240" cy="38900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616252-7A9D-954A-BCFB-62DA1B0996BC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40063-552D-6347-BF09-A1B5A21D2FFB}"/>
              </a:ext>
            </a:extLst>
          </p:cNvPr>
          <p:cNvSpPr/>
          <p:nvPr/>
        </p:nvSpPr>
        <p:spPr>
          <a:xfrm>
            <a:off x="338612" y="1130605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91CCB7-7C59-8E4A-A9DE-73B1C40974C8}"/>
              </a:ext>
            </a:extLst>
          </p:cNvPr>
          <p:cNvSpPr/>
          <p:nvPr/>
        </p:nvSpPr>
        <p:spPr>
          <a:xfrm>
            <a:off x="2195736" y="866423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002112-CD2B-9D4B-BDDA-6D33F0C49F71}"/>
              </a:ext>
            </a:extLst>
          </p:cNvPr>
          <p:cNvSpPr/>
          <p:nvPr/>
        </p:nvSpPr>
        <p:spPr>
          <a:xfrm>
            <a:off x="4052860" y="838423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2F9B17-761E-1A44-A458-B07C46D3E13E}"/>
              </a:ext>
            </a:extLst>
          </p:cNvPr>
          <p:cNvSpPr/>
          <p:nvPr/>
        </p:nvSpPr>
        <p:spPr>
          <a:xfrm>
            <a:off x="612950" y="4574596"/>
            <a:ext cx="158417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hickness [km]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F81F42-E906-AB40-9DBF-7A8684AEB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31" t="5830" b="71325"/>
          <a:stretch/>
        </p:blipFill>
        <p:spPr>
          <a:xfrm>
            <a:off x="1080000" y="1425382"/>
            <a:ext cx="1512168" cy="848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el 3">
                <a:extLst>
                  <a:ext uri="{FF2B5EF4-FFF2-40B4-BE49-F238E27FC236}">
                    <a16:creationId xmlns:a16="http://schemas.microsoft.com/office/drawing/2014/main" id="{1FA54467-1B70-C84C-953F-DAE8E9439D5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99792" y="617893"/>
                <a:ext cx="4554349" cy="10177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 kern="1200">
                    <a:solidFill>
                      <a:schemeClr val="tx1"/>
                    </a:solidFill>
                    <a:latin typeface="Arial"/>
                    <a:ea typeface="Geneva" pitchFamily="24" charset="-128"/>
                    <a:cs typeface="Arial"/>
                  </a:defRPr>
                </a:lvl1pPr>
                <a:lvl2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1"/>
                    </a:solidFill>
                    <a:latin typeface="Arial" pitchFamily="24" charset="0"/>
                    <a:ea typeface="Geneva" pitchFamily="24" charset="-128"/>
                    <a:cs typeface="Geneva" pitchFamily="24" charset="-128"/>
                  </a:defRPr>
                </a:lvl2pPr>
                <a:lvl3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1"/>
                    </a:solidFill>
                    <a:latin typeface="Arial" pitchFamily="24" charset="0"/>
                    <a:ea typeface="Geneva" pitchFamily="24" charset="-128"/>
                    <a:cs typeface="Geneva" pitchFamily="24" charset="-128"/>
                  </a:defRPr>
                </a:lvl3pPr>
                <a:lvl4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1"/>
                    </a:solidFill>
                    <a:latin typeface="Arial" pitchFamily="24" charset="0"/>
                    <a:ea typeface="Geneva" pitchFamily="24" charset="-128"/>
                    <a:cs typeface="Geneva" pitchFamily="24" charset="-128"/>
                  </a:defRPr>
                </a:lvl4pPr>
                <a:lvl5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1"/>
                    </a:solidFill>
                    <a:latin typeface="Arial" pitchFamily="24" charset="0"/>
                    <a:ea typeface="Geneva" pitchFamily="24" charset="-128"/>
                    <a:cs typeface="Geneva" pitchFamily="24" charset="-128"/>
                  </a:defRPr>
                </a:lvl5pPr>
                <a:lvl6pPr marL="4572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24" charset="0"/>
                    <a:ea typeface="Geneva" pitchFamily="24" charset="-128"/>
                    <a:cs typeface="Geneva" pitchFamily="24" charset="-128"/>
                  </a:defRPr>
                </a:lvl6pPr>
                <a:lvl7pPr marL="9144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24" charset="0"/>
                    <a:ea typeface="Geneva" pitchFamily="24" charset="-128"/>
                    <a:cs typeface="Geneva" pitchFamily="24" charset="-128"/>
                  </a:defRPr>
                </a:lvl7pPr>
                <a:lvl8pPr marL="13716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24" charset="0"/>
                    <a:ea typeface="Geneva" pitchFamily="24" charset="-128"/>
                    <a:cs typeface="Geneva" pitchFamily="24" charset="-128"/>
                  </a:defRPr>
                </a:lvl8pPr>
                <a:lvl9pPr marL="18288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24" charset="0"/>
                    <a:ea typeface="Geneva" pitchFamily="24" charset="-128"/>
                    <a:cs typeface="Geneva" pitchFamily="24" charset="-128"/>
                  </a:defRPr>
                </a:lvl9pPr>
              </a:lstStyle>
              <a:p>
                <a:pPr algn="l"/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Criteria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 </a:t>
                </a:r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for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 </a:t>
                </a:r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considering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 </a:t>
                </a:r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anomaly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 “</a:t>
                </a:r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retrieved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“: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top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true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Geneva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de-DE" sz="16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center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retrieved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Geneva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de-DE" sz="16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bot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true</m:t>
                          </m:r>
                        </m:sub>
                      </m:sSub>
                    </m:oMath>
                  </m:oMathPara>
                </a14:m>
                <a:endParaRPr lang="en-US" sz="1600" b="0" i="1" dirty="0">
                  <a:latin typeface="Calibri" panose="020F0502020204030204" pitchFamily="34" charset="0"/>
                  <a:ea typeface="Geneva" charset="0"/>
                  <a:cs typeface="Calibri" panose="020F050202020403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top</m:t>
                          </m:r>
                          <m:r>
                            <a:rPr lang="en-US" sz="16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retrieved</m:t>
                          </m:r>
                        </m:sub>
                      </m:sSub>
                      <m:r>
                        <a:rPr lang="en-US" sz="1600" b="0" i="1">
                          <a:latin typeface="Cambria Math" panose="02040503050406030204" pitchFamily="18" charset="0"/>
                          <a:ea typeface="Geneva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de-DE" sz="16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center</m:t>
                          </m:r>
                          <m:r>
                            <a:rPr lang="en-US" sz="16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true</m:t>
                          </m:r>
                        </m:sub>
                      </m:sSub>
                      <m:r>
                        <a:rPr lang="en-US" sz="1600" b="0" i="1">
                          <a:latin typeface="Cambria Math" panose="02040503050406030204" pitchFamily="18" charset="0"/>
                          <a:ea typeface="Geneva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de-DE" sz="16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bot</m:t>
                          </m:r>
                          <m:r>
                            <a:rPr lang="en-US" sz="16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retrieved</m:t>
                          </m:r>
                        </m:sub>
                      </m:sSub>
                    </m:oMath>
                  </m:oMathPara>
                </a14:m>
                <a:endParaRPr lang="de-DE" sz="1600" b="0" i="1" dirty="0">
                  <a:latin typeface="Calibri" panose="020F0502020204030204" pitchFamily="34" charset="0"/>
                  <a:ea typeface="Geneva" charset="0"/>
                  <a:cs typeface="Calibri" panose="020F0502020204030204" pitchFamily="34" charset="0"/>
                </a:endParaRPr>
              </a:p>
              <a:p>
                <a:pPr algn="l"/>
                <a:endParaRPr lang="de-DE" sz="1600" b="0" i="1" dirty="0">
                  <a:latin typeface="Calibri" panose="020F0502020204030204" pitchFamily="34" charset="0"/>
                  <a:ea typeface="Geneva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itel 3">
                <a:extLst>
                  <a:ext uri="{FF2B5EF4-FFF2-40B4-BE49-F238E27FC236}">
                    <a16:creationId xmlns:a16="http://schemas.microsoft.com/office/drawing/2014/main" id="{1FA54467-1B70-C84C-953F-DAE8E9439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617893"/>
                <a:ext cx="4554349" cy="1017753"/>
              </a:xfrm>
              <a:prstGeom prst="rect">
                <a:avLst/>
              </a:prstGeom>
              <a:blipFill>
                <a:blip r:embed="rId3"/>
                <a:stretch>
                  <a:fillRect l="-1111" t="-2439"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3">
            <a:extLst>
              <a:ext uri="{FF2B5EF4-FFF2-40B4-BE49-F238E27FC236}">
                <a16:creationId xmlns:a16="http://schemas.microsoft.com/office/drawing/2014/main" id="{74E78425-99CF-5B4A-AD86-CFDBCF2F2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02B02E-049A-544F-BFB1-F75BEF0A4C81}"/>
              </a:ext>
            </a:extLst>
          </p:cNvPr>
          <p:cNvSpPr/>
          <p:nvPr/>
        </p:nvSpPr>
        <p:spPr>
          <a:xfrm>
            <a:off x="129484" y="713564"/>
            <a:ext cx="966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16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6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height</a:t>
            </a:r>
            <a:r>
              <a:rPr lang="de-DE" sz="16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1968263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90F8C8-2217-374E-823D-FD0A7E54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6003"/>
            <a:ext cx="7050630" cy="38900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616252-7A9D-954A-BCFB-62DA1B0996BC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40063-552D-6347-BF09-A1B5A21D2FFB}"/>
              </a:ext>
            </a:extLst>
          </p:cNvPr>
          <p:cNvSpPr/>
          <p:nvPr/>
        </p:nvSpPr>
        <p:spPr>
          <a:xfrm>
            <a:off x="323528" y="1133200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91CCB7-7C59-8E4A-A9DE-73B1C40974C8}"/>
              </a:ext>
            </a:extLst>
          </p:cNvPr>
          <p:cNvSpPr/>
          <p:nvPr/>
        </p:nvSpPr>
        <p:spPr>
          <a:xfrm>
            <a:off x="2195736" y="1124619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002112-CD2B-9D4B-BDDA-6D33F0C49F71}"/>
              </a:ext>
            </a:extLst>
          </p:cNvPr>
          <p:cNvSpPr/>
          <p:nvPr/>
        </p:nvSpPr>
        <p:spPr>
          <a:xfrm>
            <a:off x="4052860" y="1096619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76D8D4-CFA8-A140-B502-85E3F87AC4E8}"/>
              </a:ext>
            </a:extLst>
          </p:cNvPr>
          <p:cNvSpPr/>
          <p:nvPr/>
        </p:nvSpPr>
        <p:spPr>
          <a:xfrm>
            <a:off x="4499992" y="4574596"/>
            <a:ext cx="158417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hickness [km]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37FBBE-10D7-0D4C-B6BD-0C9EE9DC642D}"/>
              </a:ext>
            </a:extLst>
          </p:cNvPr>
          <p:cNvSpPr/>
          <p:nvPr/>
        </p:nvSpPr>
        <p:spPr>
          <a:xfrm>
            <a:off x="2555776" y="4574596"/>
            <a:ext cx="158417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hickness [km]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2F9B17-761E-1A44-A458-B07C46D3E13E}"/>
              </a:ext>
            </a:extLst>
          </p:cNvPr>
          <p:cNvSpPr/>
          <p:nvPr/>
        </p:nvSpPr>
        <p:spPr>
          <a:xfrm>
            <a:off x="612950" y="4574596"/>
            <a:ext cx="158417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hickness [km]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6BA16F-9FA8-3640-836A-3731C4C89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31" t="5830" b="71325"/>
          <a:stretch/>
        </p:blipFill>
        <p:spPr>
          <a:xfrm>
            <a:off x="1080000" y="1425382"/>
            <a:ext cx="1512168" cy="848313"/>
          </a:xfrm>
          <a:prstGeom prst="rect">
            <a:avLst/>
          </a:prstGeom>
        </p:spPr>
      </p:pic>
      <p:sp>
        <p:nvSpPr>
          <p:cNvPr id="15" name="Titel 3">
            <a:extLst>
              <a:ext uri="{FF2B5EF4-FFF2-40B4-BE49-F238E27FC236}">
                <a16:creationId xmlns:a16="http://schemas.microsoft.com/office/drawing/2014/main" id="{37A0BEEE-E800-444A-9216-B15EE39D61DB}"/>
              </a:ext>
            </a:extLst>
          </p:cNvPr>
          <p:cNvSpPr txBox="1">
            <a:spLocks/>
          </p:cNvSpPr>
          <p:nvPr/>
        </p:nvSpPr>
        <p:spPr>
          <a:xfrm>
            <a:off x="1034480" y="59701"/>
            <a:ext cx="7075040" cy="495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Gap in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retrieved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anomalies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below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5 km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401233-A951-8643-9E26-8EB1A6858DB3}"/>
              </a:ext>
            </a:extLst>
          </p:cNvPr>
          <p:cNvSpPr/>
          <p:nvPr/>
        </p:nvSpPr>
        <p:spPr>
          <a:xfrm>
            <a:off x="5549944" y="1285340"/>
            <a:ext cx="1758360" cy="9230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el 3">
                <a:extLst>
                  <a:ext uri="{FF2B5EF4-FFF2-40B4-BE49-F238E27FC236}">
                    <a16:creationId xmlns:a16="http://schemas.microsoft.com/office/drawing/2014/main" id="{5C6D2026-B6C3-FF48-A6C8-8964B65BA2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09984" y="913995"/>
                <a:ext cx="3193465" cy="11536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 kern="1200">
                    <a:solidFill>
                      <a:schemeClr val="tx1"/>
                    </a:solidFill>
                    <a:latin typeface="Arial"/>
                    <a:ea typeface="Geneva" pitchFamily="24" charset="-128"/>
                    <a:cs typeface="Arial"/>
                  </a:defRPr>
                </a:lvl1pPr>
                <a:lvl2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1"/>
                    </a:solidFill>
                    <a:latin typeface="Arial" pitchFamily="24" charset="0"/>
                    <a:ea typeface="Geneva" pitchFamily="24" charset="-128"/>
                    <a:cs typeface="Geneva" pitchFamily="24" charset="-128"/>
                  </a:defRPr>
                </a:lvl2pPr>
                <a:lvl3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1"/>
                    </a:solidFill>
                    <a:latin typeface="Arial" pitchFamily="24" charset="0"/>
                    <a:ea typeface="Geneva" pitchFamily="24" charset="-128"/>
                    <a:cs typeface="Geneva" pitchFamily="24" charset="-128"/>
                  </a:defRPr>
                </a:lvl3pPr>
                <a:lvl4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1"/>
                    </a:solidFill>
                    <a:latin typeface="Arial" pitchFamily="24" charset="0"/>
                    <a:ea typeface="Geneva" pitchFamily="24" charset="-128"/>
                    <a:cs typeface="Geneva" pitchFamily="24" charset="-128"/>
                  </a:defRPr>
                </a:lvl4pPr>
                <a:lvl5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1"/>
                    </a:solidFill>
                    <a:latin typeface="Arial" pitchFamily="24" charset="0"/>
                    <a:ea typeface="Geneva" pitchFamily="24" charset="-128"/>
                    <a:cs typeface="Geneva" pitchFamily="24" charset="-128"/>
                  </a:defRPr>
                </a:lvl5pPr>
                <a:lvl6pPr marL="4572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24" charset="0"/>
                    <a:ea typeface="Geneva" pitchFamily="24" charset="-128"/>
                    <a:cs typeface="Geneva" pitchFamily="24" charset="-128"/>
                  </a:defRPr>
                </a:lvl6pPr>
                <a:lvl7pPr marL="9144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24" charset="0"/>
                    <a:ea typeface="Geneva" pitchFamily="24" charset="-128"/>
                    <a:cs typeface="Geneva" pitchFamily="24" charset="-128"/>
                  </a:defRPr>
                </a:lvl7pPr>
                <a:lvl8pPr marL="13716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24" charset="0"/>
                    <a:ea typeface="Geneva" pitchFamily="24" charset="-128"/>
                    <a:cs typeface="Geneva" pitchFamily="24" charset="-128"/>
                  </a:defRPr>
                </a:lvl8pPr>
                <a:lvl9pPr marL="18288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24" charset="0"/>
                    <a:ea typeface="Geneva" pitchFamily="24" charset="-128"/>
                    <a:cs typeface="Geneva" pitchFamily="24" charset="-128"/>
                  </a:defRPr>
                </a:lvl9pPr>
              </a:lstStyle>
              <a:p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Criteria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 </a:t>
                </a:r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for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 </a:t>
                </a:r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considering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 </a:t>
                </a:r>
                <a:b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</a:br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anomaly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 “</a:t>
                </a:r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retrieved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“: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top</m:t>
                          </m:r>
                          <m: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true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  <a:ea typeface="Geneva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de-DE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center</m:t>
                          </m:r>
                          <m: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retrieved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  <a:ea typeface="Geneva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de-DE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bot</m:t>
                          </m:r>
                          <m: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300" b="0" i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true</m:t>
                          </m:r>
                        </m:sub>
                      </m:sSub>
                    </m:oMath>
                  </m:oMathPara>
                </a14:m>
                <a:endParaRPr lang="de-DE" sz="1300" b="0" i="1" dirty="0">
                  <a:latin typeface="Calibri" panose="020F0502020204030204" pitchFamily="34" charset="0"/>
                  <a:ea typeface="Geneva" charset="0"/>
                  <a:cs typeface="Calibri" panose="020F050202020403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top</m:t>
                          </m:r>
                          <m: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retrieved</m:t>
                          </m:r>
                        </m:sub>
                      </m:sSub>
                      <m:r>
                        <a:rPr lang="en-US" sz="1300" b="0" i="1">
                          <a:latin typeface="Cambria Math" panose="02040503050406030204" pitchFamily="18" charset="0"/>
                          <a:ea typeface="Geneva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de-DE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center</m:t>
                          </m:r>
                          <m: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true</m:t>
                          </m:r>
                        </m:sub>
                      </m:sSub>
                      <m:r>
                        <a:rPr lang="en-US" sz="1300" b="0" i="1">
                          <a:latin typeface="Cambria Math" panose="02040503050406030204" pitchFamily="18" charset="0"/>
                          <a:ea typeface="Geneva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de-DE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bot</m:t>
                          </m:r>
                          <m: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retrieved</m:t>
                          </m:r>
                        </m:sub>
                      </m:sSub>
                    </m:oMath>
                  </m:oMathPara>
                </a14:m>
                <a:endParaRPr lang="de-DE" sz="1300" b="0" i="1" dirty="0">
                  <a:latin typeface="Calibri" panose="020F0502020204030204" pitchFamily="34" charset="0"/>
                  <a:ea typeface="Geneva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itel 3">
                <a:extLst>
                  <a:ext uri="{FF2B5EF4-FFF2-40B4-BE49-F238E27FC236}">
                    <a16:creationId xmlns:a16="http://schemas.microsoft.com/office/drawing/2014/main" id="{5C6D2026-B6C3-FF48-A6C8-8964B65BA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9984" y="913995"/>
                <a:ext cx="3193465" cy="1153699"/>
              </a:xfrm>
              <a:prstGeom prst="rect">
                <a:avLst/>
              </a:prstGeom>
              <a:blipFill>
                <a:blip r:embed="rId3"/>
                <a:stretch>
                  <a:fillRect t="-2151"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3">
            <a:extLst>
              <a:ext uri="{FF2B5EF4-FFF2-40B4-BE49-F238E27FC236}">
                <a16:creationId xmlns:a16="http://schemas.microsoft.com/office/drawing/2014/main" id="{91B21E76-56D9-A843-8603-222E96FF4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146A7-63C1-9C4D-932F-C6469D723B48}"/>
              </a:ext>
            </a:extLst>
          </p:cNvPr>
          <p:cNvSpPr/>
          <p:nvPr/>
        </p:nvSpPr>
        <p:spPr>
          <a:xfrm>
            <a:off x="129484" y="713564"/>
            <a:ext cx="966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16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6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height</a:t>
            </a:r>
            <a:r>
              <a:rPr lang="de-DE" sz="16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20587174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90F8C8-2217-374E-823D-FD0A7E54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6003"/>
            <a:ext cx="7050630" cy="38900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616252-7A9D-954A-BCFB-62DA1B0996BC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40063-552D-6347-BF09-A1B5A21D2FFB}"/>
              </a:ext>
            </a:extLst>
          </p:cNvPr>
          <p:cNvSpPr/>
          <p:nvPr/>
        </p:nvSpPr>
        <p:spPr>
          <a:xfrm>
            <a:off x="323528" y="1133200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91CCB7-7C59-8E4A-A9DE-73B1C40974C8}"/>
              </a:ext>
            </a:extLst>
          </p:cNvPr>
          <p:cNvSpPr/>
          <p:nvPr/>
        </p:nvSpPr>
        <p:spPr>
          <a:xfrm>
            <a:off x="2195736" y="1124619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002112-CD2B-9D4B-BDDA-6D33F0C49F71}"/>
              </a:ext>
            </a:extLst>
          </p:cNvPr>
          <p:cNvSpPr/>
          <p:nvPr/>
        </p:nvSpPr>
        <p:spPr>
          <a:xfrm>
            <a:off x="4052860" y="1096619"/>
            <a:ext cx="360040" cy="29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76D8D4-CFA8-A140-B502-85E3F87AC4E8}"/>
              </a:ext>
            </a:extLst>
          </p:cNvPr>
          <p:cNvSpPr/>
          <p:nvPr/>
        </p:nvSpPr>
        <p:spPr>
          <a:xfrm>
            <a:off x="4499992" y="4574596"/>
            <a:ext cx="158417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hickness [km]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37FBBE-10D7-0D4C-B6BD-0C9EE9DC642D}"/>
              </a:ext>
            </a:extLst>
          </p:cNvPr>
          <p:cNvSpPr/>
          <p:nvPr/>
        </p:nvSpPr>
        <p:spPr>
          <a:xfrm>
            <a:off x="2555776" y="4574596"/>
            <a:ext cx="158417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hickness [km]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2F9B17-761E-1A44-A458-B07C46D3E13E}"/>
              </a:ext>
            </a:extLst>
          </p:cNvPr>
          <p:cNvSpPr/>
          <p:nvPr/>
        </p:nvSpPr>
        <p:spPr>
          <a:xfrm>
            <a:off x="612950" y="4574596"/>
            <a:ext cx="1584176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hickness [km]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6BA16F-9FA8-3640-836A-3731C4C89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31" t="5830" b="71325"/>
          <a:stretch/>
        </p:blipFill>
        <p:spPr>
          <a:xfrm>
            <a:off x="1080000" y="1425382"/>
            <a:ext cx="1512168" cy="848313"/>
          </a:xfrm>
          <a:prstGeom prst="rect">
            <a:avLst/>
          </a:prstGeom>
        </p:spPr>
      </p:pic>
      <p:sp>
        <p:nvSpPr>
          <p:cNvPr id="15" name="Titel 3">
            <a:extLst>
              <a:ext uri="{FF2B5EF4-FFF2-40B4-BE49-F238E27FC236}">
                <a16:creationId xmlns:a16="http://schemas.microsoft.com/office/drawing/2014/main" id="{37A0BEEE-E800-444A-9216-B15EE39D61DB}"/>
              </a:ext>
            </a:extLst>
          </p:cNvPr>
          <p:cNvSpPr txBox="1">
            <a:spLocks/>
          </p:cNvSpPr>
          <p:nvPr/>
        </p:nvSpPr>
        <p:spPr>
          <a:xfrm>
            <a:off x="1034480" y="59701"/>
            <a:ext cx="7075040" cy="495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Gap in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retrieved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anomalies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below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5 km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401233-A951-8643-9E26-8EB1A6858DB3}"/>
              </a:ext>
            </a:extLst>
          </p:cNvPr>
          <p:cNvSpPr/>
          <p:nvPr/>
        </p:nvSpPr>
        <p:spPr>
          <a:xfrm>
            <a:off x="5549944" y="1285340"/>
            <a:ext cx="1758360" cy="9230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510848C0-FD6D-E847-A557-00F1CA17A57B}"/>
              </a:ext>
            </a:extLst>
          </p:cNvPr>
          <p:cNvSpPr txBox="1">
            <a:spLocks/>
          </p:cNvSpPr>
          <p:nvPr/>
        </p:nvSpPr>
        <p:spPr bwMode="auto">
          <a:xfrm>
            <a:off x="6084168" y="2119004"/>
            <a:ext cx="2952328" cy="20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marL="342900" indent="-342900" algn="l">
              <a:buFont typeface="Wingdings" pitchFamily="2" charset="2"/>
              <a:buChar char="à"/>
            </a:pP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Below 5 km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most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anomalies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are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much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more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narrow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than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800" b="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aloft</a:t>
            </a:r>
            <a:r>
              <a:rPr lang="de-DE" sz="1800" b="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  <a:sym typeface="Wingdings" pitchFamily="2" charset="2"/>
              </a:rPr>
              <a:t>.</a:t>
            </a:r>
          </a:p>
          <a:p>
            <a:pPr marL="342900" indent="-342900" algn="l">
              <a:buFont typeface="Wingdings" pitchFamily="2" charset="2"/>
              <a:buChar char="à"/>
            </a:pPr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 algn="l">
              <a:buFont typeface="Wingdings" pitchFamily="2" charset="2"/>
              <a:buChar char="à"/>
            </a:pPr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  <a:sym typeface="Wingdings" pitchFamily="2" charset="2"/>
            </a:endParaRPr>
          </a:p>
          <a:p>
            <a:pPr algn="l"/>
            <a:endParaRPr lang="de-DE" sz="1800" b="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19" name="Textfeld 3">
            <a:extLst>
              <a:ext uri="{FF2B5EF4-FFF2-40B4-BE49-F238E27FC236}">
                <a16:creationId xmlns:a16="http://schemas.microsoft.com/office/drawing/2014/main" id="{D148ADFA-AA3D-9B40-A57D-F567DDBA4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el 3">
                <a:extLst>
                  <a:ext uri="{FF2B5EF4-FFF2-40B4-BE49-F238E27FC236}">
                    <a16:creationId xmlns:a16="http://schemas.microsoft.com/office/drawing/2014/main" id="{AE65B8FF-F240-8244-AD46-BFA361E80CB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09984" y="913995"/>
                <a:ext cx="3193465" cy="11536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 kern="1200">
                    <a:solidFill>
                      <a:schemeClr val="tx1"/>
                    </a:solidFill>
                    <a:latin typeface="Arial"/>
                    <a:ea typeface="Geneva" pitchFamily="24" charset="-128"/>
                    <a:cs typeface="Arial"/>
                  </a:defRPr>
                </a:lvl1pPr>
                <a:lvl2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1"/>
                    </a:solidFill>
                    <a:latin typeface="Arial" pitchFamily="24" charset="0"/>
                    <a:ea typeface="Geneva" pitchFamily="24" charset="-128"/>
                    <a:cs typeface="Geneva" pitchFamily="24" charset="-128"/>
                  </a:defRPr>
                </a:lvl2pPr>
                <a:lvl3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1"/>
                    </a:solidFill>
                    <a:latin typeface="Arial" pitchFamily="24" charset="0"/>
                    <a:ea typeface="Geneva" pitchFamily="24" charset="-128"/>
                    <a:cs typeface="Geneva" pitchFamily="24" charset="-128"/>
                  </a:defRPr>
                </a:lvl3pPr>
                <a:lvl4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1"/>
                    </a:solidFill>
                    <a:latin typeface="Arial" pitchFamily="24" charset="0"/>
                    <a:ea typeface="Geneva" pitchFamily="24" charset="-128"/>
                    <a:cs typeface="Geneva" pitchFamily="24" charset="-128"/>
                  </a:defRPr>
                </a:lvl4pPr>
                <a:lvl5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1"/>
                    </a:solidFill>
                    <a:latin typeface="Arial" pitchFamily="24" charset="0"/>
                    <a:ea typeface="Geneva" pitchFamily="24" charset="-128"/>
                    <a:cs typeface="Geneva" pitchFamily="24" charset="-128"/>
                  </a:defRPr>
                </a:lvl5pPr>
                <a:lvl6pPr marL="4572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24" charset="0"/>
                    <a:ea typeface="Geneva" pitchFamily="24" charset="-128"/>
                    <a:cs typeface="Geneva" pitchFamily="24" charset="-128"/>
                  </a:defRPr>
                </a:lvl6pPr>
                <a:lvl7pPr marL="9144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24" charset="0"/>
                    <a:ea typeface="Geneva" pitchFamily="24" charset="-128"/>
                    <a:cs typeface="Geneva" pitchFamily="24" charset="-128"/>
                  </a:defRPr>
                </a:lvl7pPr>
                <a:lvl8pPr marL="13716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24" charset="0"/>
                    <a:ea typeface="Geneva" pitchFamily="24" charset="-128"/>
                    <a:cs typeface="Geneva" pitchFamily="24" charset="-128"/>
                  </a:defRPr>
                </a:lvl8pPr>
                <a:lvl9pPr marL="18288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24" charset="0"/>
                    <a:ea typeface="Geneva" pitchFamily="24" charset="-128"/>
                    <a:cs typeface="Geneva" pitchFamily="24" charset="-128"/>
                  </a:defRPr>
                </a:lvl9pPr>
              </a:lstStyle>
              <a:p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Criteria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 </a:t>
                </a:r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for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 </a:t>
                </a:r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considering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 </a:t>
                </a:r>
                <a:b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</a:br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anomaly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 “</a:t>
                </a:r>
                <a:r>
                  <a:rPr lang="de-DE" sz="1800" b="0" dirty="0" err="1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retrieved</a:t>
                </a:r>
                <a:r>
                  <a:rPr lang="de-DE" sz="1800" b="0" dirty="0">
                    <a:latin typeface="Calibri" panose="020F0502020204030204" pitchFamily="34" charset="0"/>
                    <a:ea typeface="Geneva" charset="0"/>
                    <a:cs typeface="Calibri" panose="020F0502020204030204" pitchFamily="34" charset="0"/>
                  </a:rPr>
                  <a:t>“: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top</m:t>
                          </m:r>
                          <m: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true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  <a:ea typeface="Geneva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de-DE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center</m:t>
                          </m:r>
                          <m: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retrieved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  <a:ea typeface="Geneva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de-DE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bot</m:t>
                          </m:r>
                          <m:r>
                            <a:rPr lang="en-US" sz="1300" b="0" i="0" smtClean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300" b="0" i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true</m:t>
                          </m:r>
                        </m:sub>
                      </m:sSub>
                    </m:oMath>
                  </m:oMathPara>
                </a14:m>
                <a:endParaRPr lang="de-DE" sz="1300" b="0" i="1" dirty="0">
                  <a:latin typeface="Calibri" panose="020F0502020204030204" pitchFamily="34" charset="0"/>
                  <a:ea typeface="Geneva" charset="0"/>
                  <a:cs typeface="Calibri" panose="020F050202020403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top</m:t>
                          </m:r>
                          <m: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retrieved</m:t>
                          </m:r>
                        </m:sub>
                      </m:sSub>
                      <m:r>
                        <a:rPr lang="en-US" sz="1300" b="0" i="1">
                          <a:latin typeface="Cambria Math" panose="02040503050406030204" pitchFamily="18" charset="0"/>
                          <a:ea typeface="Geneva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de-DE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center</m:t>
                          </m:r>
                          <m: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true</m:t>
                          </m:r>
                        </m:sub>
                      </m:sSub>
                      <m:r>
                        <a:rPr lang="en-US" sz="1300" b="0" i="1">
                          <a:latin typeface="Cambria Math" panose="02040503050406030204" pitchFamily="18" charset="0"/>
                          <a:ea typeface="Geneva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de-DE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bot</m:t>
                          </m:r>
                          <m: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1300" b="0">
                              <a:latin typeface="Cambria Math" panose="02040503050406030204" pitchFamily="18" charset="0"/>
                              <a:ea typeface="Geneva" charset="0"/>
                              <a:cs typeface="Calibri" panose="020F0502020204030204" pitchFamily="34" charset="0"/>
                            </a:rPr>
                            <m:t>retrieved</m:t>
                          </m:r>
                        </m:sub>
                      </m:sSub>
                    </m:oMath>
                  </m:oMathPara>
                </a14:m>
                <a:endParaRPr lang="de-DE" sz="1300" b="0" i="1" dirty="0">
                  <a:latin typeface="Calibri" panose="020F0502020204030204" pitchFamily="34" charset="0"/>
                  <a:ea typeface="Geneva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itel 3">
                <a:extLst>
                  <a:ext uri="{FF2B5EF4-FFF2-40B4-BE49-F238E27FC236}">
                    <a16:creationId xmlns:a16="http://schemas.microsoft.com/office/drawing/2014/main" id="{AE65B8FF-F240-8244-AD46-BFA361E80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9984" y="913995"/>
                <a:ext cx="3193465" cy="1153699"/>
              </a:xfrm>
              <a:prstGeom prst="rect">
                <a:avLst/>
              </a:prstGeom>
              <a:blipFill>
                <a:blip r:embed="rId3"/>
                <a:stretch>
                  <a:fillRect t="-2151"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B59AD5E-3C1F-B647-B27B-214998821040}"/>
              </a:ext>
            </a:extLst>
          </p:cNvPr>
          <p:cNvSpPr/>
          <p:nvPr/>
        </p:nvSpPr>
        <p:spPr>
          <a:xfrm>
            <a:off x="129484" y="713564"/>
            <a:ext cx="966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16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6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height</a:t>
            </a:r>
            <a:r>
              <a:rPr lang="de-DE" sz="16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: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608012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034480" y="-20538"/>
            <a:ext cx="7075040" cy="88257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How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do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moisture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determine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the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cooling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rate?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BCCFE0-2E32-A242-BF90-FBC34B518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235" r="54228" b="52182"/>
          <a:stretch/>
        </p:blipFill>
        <p:spPr>
          <a:xfrm>
            <a:off x="323528" y="963980"/>
            <a:ext cx="3816424" cy="3554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FBAC7-5E49-B74C-B451-0F76C02BC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93161" r="54265" b="2971"/>
          <a:stretch/>
        </p:blipFill>
        <p:spPr>
          <a:xfrm>
            <a:off x="326627" y="4380484"/>
            <a:ext cx="3813325" cy="2803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A45CCE-64EE-F14C-9265-5FC1C8819EC0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EA692A-E445-834D-8DD0-20218ABFE621}"/>
              </a:ext>
            </a:extLst>
          </p:cNvPr>
          <p:cNvSpPr/>
          <p:nvPr/>
        </p:nvSpPr>
        <p:spPr>
          <a:xfrm>
            <a:off x="1321738" y="4605955"/>
            <a:ext cx="2042625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 strength [-]</a:t>
            </a:r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3">
            <a:extLst>
              <a:ext uri="{FF2B5EF4-FFF2-40B4-BE49-F238E27FC236}">
                <a16:creationId xmlns:a16="http://schemas.microsoft.com/office/drawing/2014/main" id="{1452CB53-0B8E-284E-8AEF-FF3D27A65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6400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326862-E295-0B45-B30C-DF3080844F62}"/>
              </a:ext>
            </a:extLst>
          </p:cNvPr>
          <p:cNvSpPr/>
          <p:nvPr/>
        </p:nvSpPr>
        <p:spPr>
          <a:xfrm>
            <a:off x="395536" y="1203598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F261CF-26CC-1D48-9AA8-A348642C57B2}"/>
              </a:ext>
            </a:extLst>
          </p:cNvPr>
          <p:cNvSpPr/>
          <p:nvPr/>
        </p:nvSpPr>
        <p:spPr>
          <a:xfrm>
            <a:off x="4122000" y="1170449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16EB7D6-B986-E54C-8A40-952A97117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079" t="23848" r="124" b="15384"/>
          <a:stretch/>
        </p:blipFill>
        <p:spPr>
          <a:xfrm>
            <a:off x="4104703" y="1097725"/>
            <a:ext cx="701428" cy="343127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BD320D-54BD-1145-8A3F-85130AA4E7ED}"/>
              </a:ext>
            </a:extLst>
          </p:cNvPr>
          <p:cNvSpPr/>
          <p:nvPr/>
        </p:nvSpPr>
        <p:spPr>
          <a:xfrm>
            <a:off x="1141717" y="915566"/>
            <a:ext cx="2620897" cy="386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DE" dirty="0">
                <a:solidFill>
                  <a:schemeClr val="tx1"/>
                </a:solidFill>
              </a:rPr>
              <a:t>est dataset</a:t>
            </a:r>
          </a:p>
        </p:txBody>
      </p:sp>
    </p:spTree>
    <p:extLst>
      <p:ext uri="{BB962C8B-B14F-4D97-AF65-F5344CB8AC3E}">
        <p14:creationId xmlns:p14="http://schemas.microsoft.com/office/powerpoint/2010/main" val="1784662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034480" y="-20538"/>
            <a:ext cx="7075040" cy="88257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How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do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moisture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determine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the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cooling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rate?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BCCFE0-2E32-A242-BF90-FBC34B518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235" r="54228" b="52182"/>
          <a:stretch/>
        </p:blipFill>
        <p:spPr>
          <a:xfrm>
            <a:off x="323528" y="963980"/>
            <a:ext cx="3816424" cy="3554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FBAC7-5E49-B74C-B451-0F76C02BC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93161" r="54265" b="2971"/>
          <a:stretch/>
        </p:blipFill>
        <p:spPr>
          <a:xfrm>
            <a:off x="326627" y="4380484"/>
            <a:ext cx="3813325" cy="2803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A45CCE-64EE-F14C-9265-5FC1C8819EC0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EA692A-E445-834D-8DD0-20218ABFE621}"/>
              </a:ext>
            </a:extLst>
          </p:cNvPr>
          <p:cNvSpPr/>
          <p:nvPr/>
        </p:nvSpPr>
        <p:spPr>
          <a:xfrm>
            <a:off x="1321738" y="4605955"/>
            <a:ext cx="2042625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 strength [-]</a:t>
            </a:r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3">
            <a:extLst>
              <a:ext uri="{FF2B5EF4-FFF2-40B4-BE49-F238E27FC236}">
                <a16:creationId xmlns:a16="http://schemas.microsoft.com/office/drawing/2014/main" id="{1452CB53-0B8E-284E-8AEF-FF3D27A65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6400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326862-E295-0B45-B30C-DF3080844F62}"/>
              </a:ext>
            </a:extLst>
          </p:cNvPr>
          <p:cNvSpPr/>
          <p:nvPr/>
        </p:nvSpPr>
        <p:spPr>
          <a:xfrm>
            <a:off x="395536" y="1203598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F261CF-26CC-1D48-9AA8-A348642C57B2}"/>
              </a:ext>
            </a:extLst>
          </p:cNvPr>
          <p:cNvSpPr/>
          <p:nvPr/>
        </p:nvSpPr>
        <p:spPr>
          <a:xfrm>
            <a:off x="4122000" y="1170449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F46AAB-2576-B449-ABFF-3A607AB8D784}"/>
              </a:ext>
            </a:extLst>
          </p:cNvPr>
          <p:cNvCxnSpPr>
            <a:cxnSpLocks/>
          </p:cNvCxnSpPr>
          <p:nvPr/>
        </p:nvCxnSpPr>
        <p:spPr>
          <a:xfrm>
            <a:off x="971600" y="1563638"/>
            <a:ext cx="3096344" cy="237626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4B1AC2A-03A3-C44C-8C5D-925B0F862A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079" t="23848" r="124" b="15384"/>
          <a:stretch/>
        </p:blipFill>
        <p:spPr>
          <a:xfrm>
            <a:off x="4104703" y="1097725"/>
            <a:ext cx="701428" cy="343127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45E9031-F623-AE4D-A697-075C657670CA}"/>
              </a:ext>
            </a:extLst>
          </p:cNvPr>
          <p:cNvSpPr/>
          <p:nvPr/>
        </p:nvSpPr>
        <p:spPr>
          <a:xfrm>
            <a:off x="1141717" y="915566"/>
            <a:ext cx="2620897" cy="386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DE" dirty="0">
                <a:solidFill>
                  <a:schemeClr val="tx1"/>
                </a:solidFill>
              </a:rPr>
              <a:t>est dataset</a:t>
            </a:r>
          </a:p>
        </p:txBody>
      </p:sp>
    </p:spTree>
    <p:extLst>
      <p:ext uri="{BB962C8B-B14F-4D97-AF65-F5344CB8AC3E}">
        <p14:creationId xmlns:p14="http://schemas.microsoft.com/office/powerpoint/2010/main" val="2277283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034480" y="-20538"/>
            <a:ext cx="7075040" cy="88257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How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do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moisture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determine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the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cooling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rate?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BCCFE0-2E32-A242-BF90-FBC34B518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235" r="54228" b="52182"/>
          <a:stretch/>
        </p:blipFill>
        <p:spPr>
          <a:xfrm>
            <a:off x="323528" y="963980"/>
            <a:ext cx="3816424" cy="3554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FBAC7-5E49-B74C-B451-0F76C02BC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93161" r="54265" b="2971"/>
          <a:stretch/>
        </p:blipFill>
        <p:spPr>
          <a:xfrm>
            <a:off x="326627" y="4380484"/>
            <a:ext cx="3813325" cy="2803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A45CCE-64EE-F14C-9265-5FC1C8819EC0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EA692A-E445-834D-8DD0-20218ABFE621}"/>
              </a:ext>
            </a:extLst>
          </p:cNvPr>
          <p:cNvSpPr/>
          <p:nvPr/>
        </p:nvSpPr>
        <p:spPr>
          <a:xfrm>
            <a:off x="1321738" y="4605955"/>
            <a:ext cx="2042625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 strength [-]</a:t>
            </a:r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3">
            <a:extLst>
              <a:ext uri="{FF2B5EF4-FFF2-40B4-BE49-F238E27FC236}">
                <a16:creationId xmlns:a16="http://schemas.microsoft.com/office/drawing/2014/main" id="{1452CB53-0B8E-284E-8AEF-FF3D27A65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6400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326862-E295-0B45-B30C-DF3080844F62}"/>
              </a:ext>
            </a:extLst>
          </p:cNvPr>
          <p:cNvSpPr/>
          <p:nvPr/>
        </p:nvSpPr>
        <p:spPr>
          <a:xfrm>
            <a:off x="395536" y="1203598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F261CF-26CC-1D48-9AA8-A348642C57B2}"/>
              </a:ext>
            </a:extLst>
          </p:cNvPr>
          <p:cNvSpPr/>
          <p:nvPr/>
        </p:nvSpPr>
        <p:spPr>
          <a:xfrm>
            <a:off x="4122000" y="1170449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F46AAB-2576-B449-ABFF-3A607AB8D784}"/>
              </a:ext>
            </a:extLst>
          </p:cNvPr>
          <p:cNvCxnSpPr>
            <a:cxnSpLocks/>
          </p:cNvCxnSpPr>
          <p:nvPr/>
        </p:nvCxnSpPr>
        <p:spPr>
          <a:xfrm>
            <a:off x="971600" y="1563638"/>
            <a:ext cx="3096344" cy="237626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455B5D-29E4-864E-9052-A6C1DEE3773F}"/>
              </a:ext>
            </a:extLst>
          </p:cNvPr>
          <p:cNvCxnSpPr>
            <a:cxnSpLocks/>
          </p:cNvCxnSpPr>
          <p:nvPr/>
        </p:nvCxnSpPr>
        <p:spPr>
          <a:xfrm>
            <a:off x="1259632" y="1563638"/>
            <a:ext cx="0" cy="56768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4B6F05-9A66-4A44-A872-9524960CAFA0}"/>
              </a:ext>
            </a:extLst>
          </p:cNvPr>
          <p:cNvCxnSpPr>
            <a:cxnSpLocks/>
          </p:cNvCxnSpPr>
          <p:nvPr/>
        </p:nvCxnSpPr>
        <p:spPr>
          <a:xfrm>
            <a:off x="2915816" y="2355726"/>
            <a:ext cx="0" cy="136815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85D053-C54E-B44E-89A7-7EFACE95C874}"/>
              </a:ext>
            </a:extLst>
          </p:cNvPr>
          <p:cNvCxnSpPr>
            <a:cxnSpLocks/>
          </p:cNvCxnSpPr>
          <p:nvPr/>
        </p:nvCxnSpPr>
        <p:spPr>
          <a:xfrm flipH="1">
            <a:off x="1195200" y="1563638"/>
            <a:ext cx="13563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8840C3-6492-184E-9F4B-D769737CA628}"/>
              </a:ext>
            </a:extLst>
          </p:cNvPr>
          <p:cNvCxnSpPr>
            <a:cxnSpLocks/>
          </p:cNvCxnSpPr>
          <p:nvPr/>
        </p:nvCxnSpPr>
        <p:spPr>
          <a:xfrm flipH="1">
            <a:off x="1195200" y="2139702"/>
            <a:ext cx="13563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06FC8C-33C9-1C4B-B26B-2CBD32CDA0DD}"/>
              </a:ext>
            </a:extLst>
          </p:cNvPr>
          <p:cNvCxnSpPr>
            <a:cxnSpLocks/>
          </p:cNvCxnSpPr>
          <p:nvPr/>
        </p:nvCxnSpPr>
        <p:spPr>
          <a:xfrm flipH="1">
            <a:off x="2847600" y="3723878"/>
            <a:ext cx="13563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3BCCDC-F333-3B40-989C-3AD181CD88EE}"/>
              </a:ext>
            </a:extLst>
          </p:cNvPr>
          <p:cNvCxnSpPr>
            <a:cxnSpLocks/>
          </p:cNvCxnSpPr>
          <p:nvPr/>
        </p:nvCxnSpPr>
        <p:spPr>
          <a:xfrm flipH="1">
            <a:off x="2847600" y="2355726"/>
            <a:ext cx="13563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034D713-7836-9146-85B1-D1F7810B7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079" t="23848" r="124" b="15384"/>
          <a:stretch/>
        </p:blipFill>
        <p:spPr>
          <a:xfrm>
            <a:off x="4104703" y="1097725"/>
            <a:ext cx="701428" cy="343127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FCB01B1-13C5-4441-8304-EAD54207432C}"/>
              </a:ext>
            </a:extLst>
          </p:cNvPr>
          <p:cNvSpPr/>
          <p:nvPr/>
        </p:nvSpPr>
        <p:spPr>
          <a:xfrm>
            <a:off x="1141717" y="915566"/>
            <a:ext cx="2620897" cy="386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DE" dirty="0">
                <a:solidFill>
                  <a:schemeClr val="tx1"/>
                </a:solidFill>
              </a:rPr>
              <a:t>est dataset</a:t>
            </a:r>
          </a:p>
        </p:txBody>
      </p:sp>
    </p:spTree>
    <p:extLst>
      <p:ext uri="{BB962C8B-B14F-4D97-AF65-F5344CB8AC3E}">
        <p14:creationId xmlns:p14="http://schemas.microsoft.com/office/powerpoint/2010/main" val="8859274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034480" y="-20538"/>
            <a:ext cx="7075040" cy="88257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How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do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moisture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characteristics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determine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the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cooling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rate?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BCCFE0-2E32-A242-BF90-FBC34B518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235" r="9904" b="52182"/>
          <a:stretch/>
        </p:blipFill>
        <p:spPr>
          <a:xfrm>
            <a:off x="323528" y="963980"/>
            <a:ext cx="7512136" cy="3554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FBAC7-5E49-B74C-B451-0F76C02BC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161" r="9904" b="1"/>
          <a:stretch/>
        </p:blipFill>
        <p:spPr>
          <a:xfrm>
            <a:off x="326627" y="4380484"/>
            <a:ext cx="7512134" cy="4955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A45CCE-64EE-F14C-9265-5FC1C8819EC0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EA692A-E445-834D-8DD0-20218ABFE621}"/>
              </a:ext>
            </a:extLst>
          </p:cNvPr>
          <p:cNvSpPr/>
          <p:nvPr/>
        </p:nvSpPr>
        <p:spPr>
          <a:xfrm>
            <a:off x="1321738" y="4605955"/>
            <a:ext cx="2042625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 strength [-]</a:t>
            </a:r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E15C3C-ACE0-FE40-B09A-630A06DE8626}"/>
              </a:ext>
            </a:extLst>
          </p:cNvPr>
          <p:cNvSpPr/>
          <p:nvPr/>
        </p:nvSpPr>
        <p:spPr>
          <a:xfrm>
            <a:off x="5004048" y="4604400"/>
            <a:ext cx="2042625" cy="2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 strength [-]</a:t>
            </a:r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3">
            <a:extLst>
              <a:ext uri="{FF2B5EF4-FFF2-40B4-BE49-F238E27FC236}">
                <a16:creationId xmlns:a16="http://schemas.microsoft.com/office/drawing/2014/main" id="{1452CB53-0B8E-284E-8AEF-FF3D27A65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6400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7D49A1-BBF5-A54E-8089-995A6A3FA00B}"/>
              </a:ext>
            </a:extLst>
          </p:cNvPr>
          <p:cNvSpPr/>
          <p:nvPr/>
        </p:nvSpPr>
        <p:spPr>
          <a:xfrm>
            <a:off x="395536" y="1203598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E9EE6A-0908-F84F-8DD2-8436E9A06D70}"/>
              </a:ext>
            </a:extLst>
          </p:cNvPr>
          <p:cNvSpPr/>
          <p:nvPr/>
        </p:nvSpPr>
        <p:spPr>
          <a:xfrm>
            <a:off x="4104000" y="1170449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D631D3-B207-3948-B2B7-11625A6DC09C}"/>
              </a:ext>
            </a:extLst>
          </p:cNvPr>
          <p:cNvCxnSpPr>
            <a:cxnSpLocks/>
          </p:cNvCxnSpPr>
          <p:nvPr/>
        </p:nvCxnSpPr>
        <p:spPr>
          <a:xfrm>
            <a:off x="971600" y="1563638"/>
            <a:ext cx="3096344" cy="237626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4C3892-C7BB-D448-8F1D-5094F29D0D38}"/>
              </a:ext>
            </a:extLst>
          </p:cNvPr>
          <p:cNvCxnSpPr>
            <a:cxnSpLocks/>
          </p:cNvCxnSpPr>
          <p:nvPr/>
        </p:nvCxnSpPr>
        <p:spPr>
          <a:xfrm>
            <a:off x="1259632" y="1563638"/>
            <a:ext cx="0" cy="56768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F8B47F-0695-1F4B-BB0E-32E1BCEB365E}"/>
              </a:ext>
            </a:extLst>
          </p:cNvPr>
          <p:cNvCxnSpPr>
            <a:cxnSpLocks/>
          </p:cNvCxnSpPr>
          <p:nvPr/>
        </p:nvCxnSpPr>
        <p:spPr>
          <a:xfrm>
            <a:off x="2915816" y="2355726"/>
            <a:ext cx="0" cy="136815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B7F4D7-E7FB-1245-910D-2AB71A5B0CFA}"/>
              </a:ext>
            </a:extLst>
          </p:cNvPr>
          <p:cNvCxnSpPr>
            <a:cxnSpLocks/>
          </p:cNvCxnSpPr>
          <p:nvPr/>
        </p:nvCxnSpPr>
        <p:spPr>
          <a:xfrm flipH="1">
            <a:off x="1195200" y="1563638"/>
            <a:ext cx="13563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BD5C8D-1DE3-0545-B934-2CA93B37CFFF}"/>
              </a:ext>
            </a:extLst>
          </p:cNvPr>
          <p:cNvCxnSpPr>
            <a:cxnSpLocks/>
          </p:cNvCxnSpPr>
          <p:nvPr/>
        </p:nvCxnSpPr>
        <p:spPr>
          <a:xfrm flipH="1">
            <a:off x="1195200" y="2139702"/>
            <a:ext cx="13563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726178-369E-0E42-97BE-B69BC1B535A9}"/>
              </a:ext>
            </a:extLst>
          </p:cNvPr>
          <p:cNvCxnSpPr>
            <a:cxnSpLocks/>
          </p:cNvCxnSpPr>
          <p:nvPr/>
        </p:nvCxnSpPr>
        <p:spPr>
          <a:xfrm flipH="1">
            <a:off x="2847600" y="3723878"/>
            <a:ext cx="13563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A8CFD7-1457-4F4E-8D2B-CA5D40C168A1}"/>
              </a:ext>
            </a:extLst>
          </p:cNvPr>
          <p:cNvCxnSpPr>
            <a:cxnSpLocks/>
          </p:cNvCxnSpPr>
          <p:nvPr/>
        </p:nvCxnSpPr>
        <p:spPr>
          <a:xfrm flipH="1">
            <a:off x="2847600" y="2355726"/>
            <a:ext cx="13563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863D29-3FC4-2F47-B52F-925AD8A67F16}"/>
              </a:ext>
            </a:extLst>
          </p:cNvPr>
          <p:cNvCxnSpPr>
            <a:cxnSpLocks/>
          </p:cNvCxnSpPr>
          <p:nvPr/>
        </p:nvCxnSpPr>
        <p:spPr>
          <a:xfrm>
            <a:off x="4464000" y="1563638"/>
            <a:ext cx="3096344" cy="23126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1D8996-810C-EE4E-B037-8E3CA953F140}"/>
              </a:ext>
            </a:extLst>
          </p:cNvPr>
          <p:cNvCxnSpPr>
            <a:cxnSpLocks/>
          </p:cNvCxnSpPr>
          <p:nvPr/>
        </p:nvCxnSpPr>
        <p:spPr>
          <a:xfrm>
            <a:off x="4780448" y="1563638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E84FB7-A6BB-1540-A3AA-2DDAF1740387}"/>
              </a:ext>
            </a:extLst>
          </p:cNvPr>
          <p:cNvCxnSpPr>
            <a:cxnSpLocks/>
          </p:cNvCxnSpPr>
          <p:nvPr/>
        </p:nvCxnSpPr>
        <p:spPr>
          <a:xfrm>
            <a:off x="6444208" y="2715766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00497F-429B-FE46-AD65-CA556BA2C378}"/>
              </a:ext>
            </a:extLst>
          </p:cNvPr>
          <p:cNvCxnSpPr>
            <a:cxnSpLocks/>
          </p:cNvCxnSpPr>
          <p:nvPr/>
        </p:nvCxnSpPr>
        <p:spPr>
          <a:xfrm flipH="1">
            <a:off x="4716016" y="1563638"/>
            <a:ext cx="13563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1D6FCD-46E5-F14F-BC5F-BA44E9D516C5}"/>
              </a:ext>
            </a:extLst>
          </p:cNvPr>
          <p:cNvCxnSpPr>
            <a:cxnSpLocks/>
          </p:cNvCxnSpPr>
          <p:nvPr/>
        </p:nvCxnSpPr>
        <p:spPr>
          <a:xfrm flipH="1">
            <a:off x="4716016" y="1995686"/>
            <a:ext cx="13563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580C9A-112E-BD42-AA19-142352783D99}"/>
              </a:ext>
            </a:extLst>
          </p:cNvPr>
          <p:cNvCxnSpPr>
            <a:cxnSpLocks/>
          </p:cNvCxnSpPr>
          <p:nvPr/>
        </p:nvCxnSpPr>
        <p:spPr>
          <a:xfrm flipH="1">
            <a:off x="6375992" y="3291830"/>
            <a:ext cx="13563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F15892-8FD3-2D41-8C08-0669B62C96FE}"/>
              </a:ext>
            </a:extLst>
          </p:cNvPr>
          <p:cNvCxnSpPr>
            <a:cxnSpLocks/>
          </p:cNvCxnSpPr>
          <p:nvPr/>
        </p:nvCxnSpPr>
        <p:spPr>
          <a:xfrm flipH="1">
            <a:off x="6375992" y="2715766"/>
            <a:ext cx="13563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563311F5-0A5F-8C45-910C-92E672E35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079" t="23848" r="124" b="15384"/>
          <a:stretch/>
        </p:blipFill>
        <p:spPr>
          <a:xfrm>
            <a:off x="7622610" y="1098000"/>
            <a:ext cx="701428" cy="343127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E28D3A3-EBCD-E34A-A784-705B02CF70D1}"/>
              </a:ext>
            </a:extLst>
          </p:cNvPr>
          <p:cNvSpPr/>
          <p:nvPr/>
        </p:nvSpPr>
        <p:spPr>
          <a:xfrm>
            <a:off x="1141717" y="915566"/>
            <a:ext cx="2620897" cy="386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DE" dirty="0">
                <a:solidFill>
                  <a:schemeClr val="tx1"/>
                </a:solidFill>
              </a:rPr>
              <a:t>est dataset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97C9E7-9564-2A45-9D5C-3BEA1D8EFBD1}"/>
              </a:ext>
            </a:extLst>
          </p:cNvPr>
          <p:cNvSpPr/>
          <p:nvPr/>
        </p:nvSpPr>
        <p:spPr>
          <a:xfrm>
            <a:off x="4777829" y="924141"/>
            <a:ext cx="2620897" cy="386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Retrieval</a:t>
            </a:r>
            <a:endParaRPr lang="en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195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2D9C55E-BFE5-7C4D-AA61-45AB3684C228}"/>
              </a:ext>
            </a:extLst>
          </p:cNvPr>
          <p:cNvSpPr txBox="1">
            <a:spLocks/>
          </p:cNvSpPr>
          <p:nvPr/>
        </p:nvSpPr>
        <p:spPr>
          <a:xfrm>
            <a:off x="1034480" y="122068"/>
            <a:ext cx="7075040" cy="752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Gap in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retrieved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anomalies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beneath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5 km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D8851-4EB0-E041-96E1-AB22F37CFBF4}"/>
              </a:ext>
            </a:extLst>
          </p:cNvPr>
          <p:cNvSpPr txBox="1"/>
          <p:nvPr/>
        </p:nvSpPr>
        <p:spPr>
          <a:xfrm>
            <a:off x="2582399" y="774931"/>
            <a:ext cx="1008112" cy="3490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Test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18269-E752-C84A-B728-17BCF810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493" r="9904" b="1"/>
          <a:stretch/>
        </p:blipFill>
        <p:spPr>
          <a:xfrm>
            <a:off x="1456894" y="1023947"/>
            <a:ext cx="6230212" cy="3095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3D58A4-4077-3440-8FC8-E11DCC129649}"/>
              </a:ext>
            </a:extLst>
          </p:cNvPr>
          <p:cNvSpPr txBox="1"/>
          <p:nvPr/>
        </p:nvSpPr>
        <p:spPr>
          <a:xfrm>
            <a:off x="5724128" y="774931"/>
            <a:ext cx="1008112" cy="3490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Retrieval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56DF0-1DD1-3846-927D-B78F27A8FD5D}"/>
              </a:ext>
            </a:extLst>
          </p:cNvPr>
          <p:cNvSpPr txBox="1"/>
          <p:nvPr/>
        </p:nvSpPr>
        <p:spPr>
          <a:xfrm>
            <a:off x="1403648" y="4443958"/>
            <a:ext cx="6067434" cy="3490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Most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anomalies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are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missed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beneath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5 km,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which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are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also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strongest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8A16F9-0562-1146-81F7-AC5635434EC2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55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1917612-E1A1-9342-9220-2628D46BB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9"/>
          <a:stretch/>
        </p:blipFill>
        <p:spPr>
          <a:xfrm>
            <a:off x="3275856" y="762726"/>
            <a:ext cx="2631383" cy="39688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BADF37-433F-DF4D-AA0F-9BA85A01A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" r="90088"/>
          <a:stretch/>
        </p:blipFill>
        <p:spPr>
          <a:xfrm>
            <a:off x="2771800" y="771550"/>
            <a:ext cx="504056" cy="39688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3">
            <a:extLst>
              <a:ext uri="{FF2B5EF4-FFF2-40B4-BE49-F238E27FC236}">
                <a16:creationId xmlns:a16="http://schemas.microsoft.com/office/drawing/2014/main" id="{FA961762-AD69-8A45-BDD1-FF8A25BB1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BF7C4-B9CF-C649-9523-874832D47E91}"/>
              </a:ext>
            </a:extLst>
          </p:cNvPr>
          <p:cNvSpPr txBox="1"/>
          <p:nvPr/>
        </p:nvSpPr>
        <p:spPr>
          <a:xfrm>
            <a:off x="5740109" y="4380774"/>
            <a:ext cx="1640203" cy="4903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Stevens et al. (2017), </a:t>
            </a:r>
          </a:p>
          <a:p>
            <a:r>
              <a:rPr lang="en-GB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Geophys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081B90-E5F5-E34D-A33C-43186F2347D8}"/>
              </a:ext>
            </a:extLst>
          </p:cNvPr>
          <p:cNvCxnSpPr/>
          <p:nvPr/>
        </p:nvCxnSpPr>
        <p:spPr>
          <a:xfrm>
            <a:off x="3455876" y="2787774"/>
            <a:ext cx="223224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E545275-1ED9-B146-9C96-672B5BC62B6B}"/>
              </a:ext>
            </a:extLst>
          </p:cNvPr>
          <p:cNvSpPr txBox="1"/>
          <p:nvPr/>
        </p:nvSpPr>
        <p:spPr>
          <a:xfrm>
            <a:off x="4941402" y="2531118"/>
            <a:ext cx="914400" cy="2160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DE" sz="1300" dirty="0"/>
              <a:t>0˚C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BD343F89-5AFD-1F4A-896F-1512A2C4D0E7}"/>
              </a:ext>
            </a:extLst>
          </p:cNvPr>
          <p:cNvSpPr txBox="1">
            <a:spLocks/>
          </p:cNvSpPr>
          <p:nvPr/>
        </p:nvSpPr>
        <p:spPr bwMode="auto">
          <a:xfrm>
            <a:off x="59080" y="-98891"/>
            <a:ext cx="5058003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 case study of an EML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046F6A-3240-814B-9195-6D5D2171318A}"/>
              </a:ext>
            </a:extLst>
          </p:cNvPr>
          <p:cNvSpPr txBox="1"/>
          <p:nvPr/>
        </p:nvSpPr>
        <p:spPr>
          <a:xfrm>
            <a:off x="2460905" y="581648"/>
            <a:ext cx="4261283" cy="2880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HALO Research Flight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NARVAL-2</a:t>
            </a:r>
          </a:p>
        </p:txBody>
      </p:sp>
    </p:spTree>
    <p:extLst>
      <p:ext uri="{BB962C8B-B14F-4D97-AF65-F5344CB8AC3E}">
        <p14:creationId xmlns:p14="http://schemas.microsoft.com/office/powerpoint/2010/main" val="369508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41F885F-7FC9-7449-857C-B7A5B90A5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" r="90088"/>
          <a:stretch/>
        </p:blipFill>
        <p:spPr>
          <a:xfrm>
            <a:off x="2771800" y="771550"/>
            <a:ext cx="504056" cy="3968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142E3D-3932-014E-992B-99DF9BBBA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9"/>
          <a:stretch/>
        </p:blipFill>
        <p:spPr>
          <a:xfrm>
            <a:off x="3275856" y="762726"/>
            <a:ext cx="2631383" cy="39688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3">
            <a:extLst>
              <a:ext uri="{FF2B5EF4-FFF2-40B4-BE49-F238E27FC236}">
                <a16:creationId xmlns:a16="http://schemas.microsoft.com/office/drawing/2014/main" id="{FA961762-AD69-8A45-BDD1-FF8A25BB1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9A4CAF-DEEF-6645-975B-7A74ADA3C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30"/>
          <a:stretch/>
        </p:blipFill>
        <p:spPr>
          <a:xfrm>
            <a:off x="5724128" y="735272"/>
            <a:ext cx="1995063" cy="42127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34D9DC-72BF-A841-9538-2C1C35100C50}"/>
              </a:ext>
            </a:extLst>
          </p:cNvPr>
          <p:cNvCxnSpPr/>
          <p:nvPr/>
        </p:nvCxnSpPr>
        <p:spPr>
          <a:xfrm>
            <a:off x="3455876" y="2787774"/>
            <a:ext cx="223224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6CFAFE2-9964-8949-852E-93B91A8D86BB}"/>
              </a:ext>
            </a:extLst>
          </p:cNvPr>
          <p:cNvSpPr txBox="1"/>
          <p:nvPr/>
        </p:nvSpPr>
        <p:spPr>
          <a:xfrm>
            <a:off x="4941402" y="2531118"/>
            <a:ext cx="914400" cy="2160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DE" sz="1300" dirty="0"/>
              <a:t>0˚C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D23E4-997F-094D-82CF-2AEB9B4D80C9}"/>
              </a:ext>
            </a:extLst>
          </p:cNvPr>
          <p:cNvSpPr txBox="1"/>
          <p:nvPr/>
        </p:nvSpPr>
        <p:spPr>
          <a:xfrm>
            <a:off x="7093747" y="2602832"/>
            <a:ext cx="914400" cy="2160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DE" sz="1300" dirty="0"/>
              <a:t>0˚C</a:t>
            </a:r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54701C37-651A-C743-9AF1-DB25D5185BCF}"/>
              </a:ext>
            </a:extLst>
          </p:cNvPr>
          <p:cNvSpPr txBox="1">
            <a:spLocks/>
          </p:cNvSpPr>
          <p:nvPr/>
        </p:nvSpPr>
        <p:spPr bwMode="auto">
          <a:xfrm>
            <a:off x="59080" y="-98891"/>
            <a:ext cx="5058003" cy="7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Geneva" pitchFamily="2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r>
              <a:rPr lang="de-DE" sz="300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 case study of an EML</a:t>
            </a:r>
            <a:endParaRPr lang="de-DE" sz="3000" dirty="0">
              <a:latin typeface="Calibri" panose="020F0502020204030204" pitchFamily="34" charset="0"/>
              <a:ea typeface="Geneva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4AC9C9-6713-8F49-84AB-9F94119A908C}"/>
              </a:ext>
            </a:extLst>
          </p:cNvPr>
          <p:cNvSpPr txBox="1"/>
          <p:nvPr/>
        </p:nvSpPr>
        <p:spPr>
          <a:xfrm>
            <a:off x="2460905" y="581648"/>
            <a:ext cx="4261283" cy="2880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HALO Research Flight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NARVAL-2</a:t>
            </a:r>
          </a:p>
        </p:txBody>
      </p:sp>
    </p:spTree>
    <p:extLst>
      <p:ext uri="{BB962C8B-B14F-4D97-AF65-F5344CB8AC3E}">
        <p14:creationId xmlns:p14="http://schemas.microsoft.com/office/powerpoint/2010/main" val="156046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06947-C946-8349-A320-3420AD35C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2726"/>
            <a:ext cx="5727727" cy="3968819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8CFC5DBC-C270-8A4F-9A85-963B4384B2B1}"/>
              </a:ext>
            </a:extLst>
          </p:cNvPr>
          <p:cNvSpPr/>
          <p:nvPr/>
        </p:nvSpPr>
        <p:spPr>
          <a:xfrm>
            <a:off x="5004048" y="2859782"/>
            <a:ext cx="248538" cy="755626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692EFA-C152-8E43-954F-15C97A0475EB}"/>
              </a:ext>
            </a:extLst>
          </p:cNvPr>
          <p:cNvSpPr txBox="1"/>
          <p:nvPr/>
        </p:nvSpPr>
        <p:spPr>
          <a:xfrm>
            <a:off x="5252586" y="3075806"/>
            <a:ext cx="5245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EML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5E88B03-CB5C-2148-977F-199D076F0CC2}"/>
              </a:ext>
            </a:extLst>
          </p:cNvPr>
          <p:cNvSpPr/>
          <p:nvPr/>
        </p:nvSpPr>
        <p:spPr>
          <a:xfrm>
            <a:off x="2308443" y="2859782"/>
            <a:ext cx="248538" cy="755626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AE077-A63F-8542-9A37-5A3B3F69811F}"/>
              </a:ext>
            </a:extLst>
          </p:cNvPr>
          <p:cNvSpPr txBox="1"/>
          <p:nvPr/>
        </p:nvSpPr>
        <p:spPr>
          <a:xfrm>
            <a:off x="2556981" y="3075806"/>
            <a:ext cx="7697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no EML</a:t>
            </a:r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C082CF38-289A-F44D-AA4C-6BB5D59B6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BE62EF-FA2D-834C-B6FE-93B490ED7314}"/>
              </a:ext>
            </a:extLst>
          </p:cNvPr>
          <p:cNvSpPr txBox="1"/>
          <p:nvPr/>
        </p:nvSpPr>
        <p:spPr>
          <a:xfrm>
            <a:off x="5740109" y="4380774"/>
            <a:ext cx="1640203" cy="4903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Stevens et al. (2017), </a:t>
            </a:r>
          </a:p>
          <a:p>
            <a:r>
              <a:rPr lang="en-GB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Geophys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itel 3">
            <a:extLst>
              <a:ext uri="{FF2B5EF4-FFF2-40B4-BE49-F238E27FC236}">
                <a16:creationId xmlns:a16="http://schemas.microsoft.com/office/drawing/2014/main" id="{8C705D04-CA75-6746-8F2F-4C4F3B19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0" y="-98891"/>
            <a:ext cx="5058003" cy="752936"/>
          </a:xfrm>
        </p:spPr>
        <p:txBody>
          <a:bodyPr/>
          <a:lstStyle/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case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study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EML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6B362-0914-DE49-B4D8-A8ED7FDD59B1}"/>
              </a:ext>
            </a:extLst>
          </p:cNvPr>
          <p:cNvSpPr txBox="1"/>
          <p:nvPr/>
        </p:nvSpPr>
        <p:spPr>
          <a:xfrm>
            <a:off x="2460905" y="581648"/>
            <a:ext cx="4261283" cy="2880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HALO Research Flight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NARVAL-2</a:t>
            </a:r>
          </a:p>
        </p:txBody>
      </p:sp>
    </p:spTree>
    <p:extLst>
      <p:ext uri="{BB962C8B-B14F-4D97-AF65-F5344CB8AC3E}">
        <p14:creationId xmlns:p14="http://schemas.microsoft.com/office/powerpoint/2010/main" val="382624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6F5568-C944-2645-A832-F1B837C963D5}"/>
              </a:ext>
            </a:extLst>
          </p:cNvPr>
          <p:cNvSpPr/>
          <p:nvPr/>
        </p:nvSpPr>
        <p:spPr>
          <a:xfrm>
            <a:off x="0" y="4896544"/>
            <a:ext cx="9144000" cy="267494"/>
          </a:xfrm>
          <a:prstGeom prst="rect">
            <a:avLst/>
          </a:prstGeom>
          <a:solidFill>
            <a:srgbClr val="BAD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06947-C946-8349-A320-3420AD35C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2726"/>
            <a:ext cx="5727727" cy="3968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FA8585-F36F-1D4D-BE34-6FD402D58A4A}"/>
              </a:ext>
            </a:extLst>
          </p:cNvPr>
          <p:cNvSpPr txBox="1"/>
          <p:nvPr/>
        </p:nvSpPr>
        <p:spPr>
          <a:xfrm>
            <a:off x="5740109" y="4380774"/>
            <a:ext cx="1640203" cy="4903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Stevens et al. (2017), </a:t>
            </a:r>
          </a:p>
          <a:p>
            <a:r>
              <a:rPr lang="en-GB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Geophys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CFC5DBC-C270-8A4F-9A85-963B4384B2B1}"/>
              </a:ext>
            </a:extLst>
          </p:cNvPr>
          <p:cNvSpPr/>
          <p:nvPr/>
        </p:nvSpPr>
        <p:spPr>
          <a:xfrm>
            <a:off x="5004048" y="2859782"/>
            <a:ext cx="248538" cy="755626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692EFA-C152-8E43-954F-15C97A0475EB}"/>
              </a:ext>
            </a:extLst>
          </p:cNvPr>
          <p:cNvSpPr txBox="1"/>
          <p:nvPr/>
        </p:nvSpPr>
        <p:spPr>
          <a:xfrm>
            <a:off x="5252586" y="3075806"/>
            <a:ext cx="5245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EML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5E88B03-CB5C-2148-977F-199D076F0CC2}"/>
              </a:ext>
            </a:extLst>
          </p:cNvPr>
          <p:cNvSpPr/>
          <p:nvPr/>
        </p:nvSpPr>
        <p:spPr>
          <a:xfrm>
            <a:off x="2308443" y="2859782"/>
            <a:ext cx="248538" cy="755626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AE077-A63F-8542-9A37-5A3B3F69811F}"/>
              </a:ext>
            </a:extLst>
          </p:cNvPr>
          <p:cNvSpPr txBox="1"/>
          <p:nvPr/>
        </p:nvSpPr>
        <p:spPr>
          <a:xfrm>
            <a:off x="2556981" y="3075806"/>
            <a:ext cx="7697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no EML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D7792C-8FEC-D04B-AAF6-630A52B7FA4E}"/>
              </a:ext>
            </a:extLst>
          </p:cNvPr>
          <p:cNvSpPr txBox="1"/>
          <p:nvPr/>
        </p:nvSpPr>
        <p:spPr>
          <a:xfrm>
            <a:off x="5773810" y="1860700"/>
            <a:ext cx="3370189" cy="8550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there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an </a:t>
            </a:r>
            <a:r>
              <a:rPr lang="de-DE" sz="16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inherent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EML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blindspot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?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Use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“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synthetic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“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retrieval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setup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check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hypothesis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for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blindspot</a:t>
            </a:r>
            <a:endParaRPr lang="de-DE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6E36B52A-6031-A141-9338-8C377EA4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55468"/>
            <a:ext cx="3600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5BD6CFD3-1FC0-6245-97F9-D7C5545F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0" y="-98891"/>
            <a:ext cx="5058003" cy="752936"/>
          </a:xfrm>
        </p:spPr>
        <p:txBody>
          <a:bodyPr/>
          <a:lstStyle/>
          <a:p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Retrieval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case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study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</a:t>
            </a:r>
            <a:r>
              <a:rPr lang="de-DE" sz="3000" dirty="0" err="1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of</a:t>
            </a:r>
            <a:r>
              <a:rPr lang="de-DE" sz="3000" dirty="0">
                <a:latin typeface="Calibri" panose="020F0502020204030204" pitchFamily="34" charset="0"/>
                <a:ea typeface="Geneva" charset="0"/>
                <a:cs typeface="Calibri" panose="020F0502020204030204" pitchFamily="34" charset="0"/>
              </a:rPr>
              <a:t> an EML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812DCC-95D3-054E-98CC-BB6571CA2173}"/>
              </a:ext>
            </a:extLst>
          </p:cNvPr>
          <p:cNvSpPr txBox="1"/>
          <p:nvPr/>
        </p:nvSpPr>
        <p:spPr>
          <a:xfrm>
            <a:off x="2460905" y="581648"/>
            <a:ext cx="4261283" cy="2880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HALO Research Flight 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 NARVAL-2</a:t>
            </a:r>
          </a:p>
        </p:txBody>
      </p:sp>
    </p:spTree>
    <p:extLst>
      <p:ext uri="{BB962C8B-B14F-4D97-AF65-F5344CB8AC3E}">
        <p14:creationId xmlns:p14="http://schemas.microsoft.com/office/powerpoint/2010/main" val="113295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17139</TotalTime>
  <Words>2552</Words>
  <Application>Microsoft Macintosh PowerPoint</Application>
  <PresentationFormat>On-screen Show (16:9)</PresentationFormat>
  <Paragraphs>506</Paragraphs>
  <Slides>59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Cambria Math</vt:lpstr>
      <vt:lpstr>Wingdings</vt:lpstr>
      <vt:lpstr>Office-Design</vt:lpstr>
      <vt:lpstr>Elevated Moist Layers – Retrieval of Complex Humidity Structures with IASI</vt:lpstr>
      <vt:lpstr>PowerPoint Presentation</vt:lpstr>
      <vt:lpstr>PowerPoint Presentation</vt:lpstr>
      <vt:lpstr>PowerPoint Presentation</vt:lpstr>
      <vt:lpstr>Retrieval case study of an EML</vt:lpstr>
      <vt:lpstr>PowerPoint Presentation</vt:lpstr>
      <vt:lpstr>PowerPoint Presentation</vt:lpstr>
      <vt:lpstr>Retrieval case study of an EML</vt:lpstr>
      <vt:lpstr>Retrieval case study of an EML</vt:lpstr>
      <vt:lpstr>PowerPoint Presentation</vt:lpstr>
      <vt:lpstr>Synthetic retrieval case study of an EML</vt:lpstr>
      <vt:lpstr>Synthetic retrieval case study of an EML</vt:lpstr>
      <vt:lpstr>Synthetic retrieval case study of an EML</vt:lpstr>
      <vt:lpstr>Synthetic retrieval case study of an EML</vt:lpstr>
      <vt:lpstr>Synthetic retrieval case study of an EML</vt:lpstr>
      <vt:lpstr>Synthetic retrieval case study of an EML</vt:lpstr>
      <vt:lpstr>Synthetic retrieval case study of an EML</vt:lpstr>
      <vt:lpstr>Synthetic retrieval case study of an EML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MPI für Meteorologie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Norbert P. Noreiks</dc:creator>
  <cp:lastModifiedBy>marc Prange</cp:lastModifiedBy>
  <cp:revision>224</cp:revision>
  <cp:lastPrinted>2021-04-13T12:19:16Z</cp:lastPrinted>
  <dcterms:created xsi:type="dcterms:W3CDTF">2009-09-23T15:10:23Z</dcterms:created>
  <dcterms:modified xsi:type="dcterms:W3CDTF">2021-12-03T11:50:56Z</dcterms:modified>
</cp:coreProperties>
</file>